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8" r:id="rId3"/>
    <p:sldId id="260" r:id="rId4"/>
    <p:sldId id="268" r:id="rId5"/>
    <p:sldId id="261" r:id="rId6"/>
    <p:sldId id="259" r:id="rId7"/>
    <p:sldId id="270" r:id="rId8"/>
    <p:sldId id="262" r:id="rId9"/>
    <p:sldId id="263" r:id="rId10"/>
    <p:sldId id="264" r:id="rId11"/>
    <p:sldId id="265" r:id="rId12"/>
    <p:sldId id="256" r:id="rId13"/>
    <p:sldId id="269" r:id="rId14"/>
    <p:sldId id="271" r:id="rId15"/>
    <p:sldId id="272" r:id="rId16"/>
    <p:sldId id="273" r:id="rId17"/>
    <p:sldId id="274" r:id="rId18"/>
    <p:sldId id="275" r:id="rId19"/>
    <p:sldId id="276" r:id="rId20"/>
    <p:sldId id="277" r:id="rId21"/>
    <p:sldId id="278" r:id="rId22"/>
    <p:sldId id="279" r:id="rId23"/>
  </p:sldIdLst>
  <p:sldSz cx="12192000" cy="6858000"/>
  <p:notesSz cx="6858000" cy="9144000"/>
  <p:embeddedFontLst>
    <p:embeddedFont>
      <p:font typeface="游ゴシック" panose="020B0400000000000000" pitchFamily="50" charset="-128"/>
      <p:regular r:id="rId24"/>
      <p:bold r:id="rId25"/>
    </p:embeddedFont>
    <p:embeddedFont>
      <p:font typeface="游ゴシック Light" panose="020B0300000000000000" pitchFamily="50" charset="-128"/>
      <p:regular r:id="rId26"/>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6" d="100"/>
          <a:sy n="96" d="100"/>
        </p:scale>
        <p:origin x="68"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6.6747797174592477E-2"/>
          <c:y val="0.15154391741184992"/>
          <c:w val="0.86199393867889884"/>
          <c:h val="0.67164283935215918"/>
        </c:manualLayout>
      </c:layout>
      <c:pieChart>
        <c:varyColors val="1"/>
        <c:ser>
          <c:idx val="0"/>
          <c:order val="0"/>
          <c:tx>
            <c:strRef>
              <c:f>Sheet1!$B$1</c:f>
              <c:strCache>
                <c:ptCount val="1"/>
                <c:pt idx="0">
                  <c:v>フリマアプリの利用者数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26FA-4BBA-9BF1-A68BECFF331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6-26FA-4BBA-9BF1-A68BECFF331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26FA-4BBA-9BF1-A68BECFF331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5-26FA-4BBA-9BF1-A68BECFF3310}"/>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dk1">
                        <a:lumMod val="65000"/>
                        <a:lumOff val="35000"/>
                      </a:schemeClr>
                    </a:solidFill>
                    <a:latin typeface="+mn-lt"/>
                    <a:ea typeface="+mn-ea"/>
                    <a:cs typeface="+mn-cs"/>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出品購入有り</c:v>
                </c:pt>
                <c:pt idx="1">
                  <c:v>出品のみ</c:v>
                </c:pt>
                <c:pt idx="2">
                  <c:v>購入のみ</c:v>
                </c:pt>
                <c:pt idx="3">
                  <c:v>利用していない</c:v>
                </c:pt>
              </c:strCache>
            </c:strRef>
          </c:cat>
          <c:val>
            <c:numRef>
              <c:f>Sheet1!$B$2:$B$5</c:f>
              <c:numCache>
                <c:formatCode>General</c:formatCode>
                <c:ptCount val="4"/>
                <c:pt idx="0">
                  <c:v>14.9</c:v>
                </c:pt>
                <c:pt idx="1">
                  <c:v>1.4</c:v>
                </c:pt>
                <c:pt idx="2">
                  <c:v>4.8</c:v>
                </c:pt>
                <c:pt idx="3">
                  <c:v>78.900000000000006</c:v>
                </c:pt>
              </c:numCache>
            </c:numRef>
          </c:val>
          <c:extLst>
            <c:ext xmlns:c16="http://schemas.microsoft.com/office/drawing/2014/chart" uri="{C3380CC4-5D6E-409C-BE32-E72D297353CC}">
              <c16:uniqueId val="{00000000-26FA-4BBA-9BF1-A68BECFF331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ABC8A-13CB-4E12-8227-232730E62FA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62C5754-6F6C-42EA-985F-F322A1F94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E25D048-C216-4396-B288-10CF3907397E}"/>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DD84A970-BAA1-4C26-ABEC-9B63586437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BCD38B-49A0-4036-BE39-4215C9532EE1}"/>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225751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FE0131-D960-438B-ADDE-47EBB2FBFCF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342ABCD-635D-409A-8E6A-AA425FDA660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2D5FAA0-3D96-41F0-9A1F-503681A7C84C}"/>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7F0086EB-A7B3-42DE-B04D-2B37EEAAE5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043742-7AFB-420F-AEC9-263EFF2F69CF}"/>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390428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2C53AB4-1EF3-4467-8ABB-4D250F8D069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CA0BC37-7FC7-47EF-B427-9040649E504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E96481-6DC8-4EAF-AE84-D2B95B7D0B1A}"/>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D2B1877D-8EE3-40D3-975A-E7B376AA223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7A25A7-3603-4D4C-9847-1437DA8E3038}"/>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346564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9258D0-EC9A-41A9-911C-BFD5454CCEE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297FB7F-50B9-4CE7-8F2C-DFD58AE3C04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AD5AADA-9E95-44FC-9789-B96923DFA729}"/>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5FD863D4-DBBC-4938-ACC0-4347CBAD8F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1133E0D-8120-4B44-B554-4C56B27E6C2B}"/>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3502287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F513A1-7DF3-4119-86F4-550F584A6479}"/>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D94CFE-82C7-4DA1-865B-C46D1542A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01B5C52-9EF3-41D6-B6FB-2284203E0B7E}"/>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4E523B79-9965-400C-BD19-B027A32A0A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FCC32F-A5C4-4594-AB1A-F1BE2DD516E5}"/>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2031104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CE2CD-AE36-4B99-8549-5B0359279E8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C84F26-36F9-475C-9422-7A41807954F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B0A6B03-E0CB-4E08-B102-BBBDC6F3099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07709D4-CF2B-43BC-8B9B-A91A190CF303}"/>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6" name="フッター プレースホルダー 5">
            <a:extLst>
              <a:ext uri="{FF2B5EF4-FFF2-40B4-BE49-F238E27FC236}">
                <a16:creationId xmlns:a16="http://schemas.microsoft.com/office/drawing/2014/main" id="{561905BF-603D-4618-8D49-A72A9B47F0F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A6A6A1F-F65C-45EC-8BAB-D579A5778A6B}"/>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172082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FEAF22-1404-412E-BA8B-5F3FAB69622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53B9FBF-4B54-4322-BF7E-54FB7F2947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E7AC96F-6EC4-499E-876E-27209C0FA5B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F267707-4C45-4320-B96F-E600E9A557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30D5C00-B424-4BB7-B6B3-5A22286F03F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9A42DFF-DBF4-401A-B92A-AAAD7334F5AF}"/>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8" name="フッター プレースホルダー 7">
            <a:extLst>
              <a:ext uri="{FF2B5EF4-FFF2-40B4-BE49-F238E27FC236}">
                <a16:creationId xmlns:a16="http://schemas.microsoft.com/office/drawing/2014/main" id="{0835B471-3239-4FD7-AF7D-12314BEB9D6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868638E-4FE3-46AD-B513-AB5F4469AD77}"/>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209997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AE5CA6-719F-4B5C-BFE4-BB3071497B1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91B0B5A-BF6A-48F3-AA16-910989F9A3FB}"/>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4" name="フッター プレースホルダー 3">
            <a:extLst>
              <a:ext uri="{FF2B5EF4-FFF2-40B4-BE49-F238E27FC236}">
                <a16:creationId xmlns:a16="http://schemas.microsoft.com/office/drawing/2014/main" id="{009DF8AC-95A8-4CC9-BC6B-C4912C9C331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FD3EEBD-3F68-42C5-A96E-FB6523876112}"/>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33424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779939E-7B90-442F-94B2-CAA527712F92}"/>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3" name="フッター プレースホルダー 2">
            <a:extLst>
              <a:ext uri="{FF2B5EF4-FFF2-40B4-BE49-F238E27FC236}">
                <a16:creationId xmlns:a16="http://schemas.microsoft.com/office/drawing/2014/main" id="{1C86495F-2238-4576-A049-2205CAE160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FE24806-2C85-40D5-AC09-0B1034E0F052}"/>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362069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3BC48-E0B5-4AA4-B1BE-AF373D38DDC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718E31-C4A5-4348-BE3D-5413665841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FE0F6B-84EA-4E11-9FB6-DD53995F31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26C5B15-B00C-4877-B6E7-058A755ACFE9}"/>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6" name="フッター プレースホルダー 5">
            <a:extLst>
              <a:ext uri="{FF2B5EF4-FFF2-40B4-BE49-F238E27FC236}">
                <a16:creationId xmlns:a16="http://schemas.microsoft.com/office/drawing/2014/main" id="{6AAC3762-B7B7-4A6F-98F9-1FE6C370F42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EC418E-F38E-40A5-8C1D-CE2ED12DB93D}"/>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421916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CB7722-E5EC-4C16-BFCC-A72E02BBEC6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6F54CAB-CBB2-47FA-8F44-B33B8F463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145A8AF-4533-4FD1-8827-94365CAA0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9A975A-C88C-470C-9061-CFE139E7926E}"/>
              </a:ext>
            </a:extLst>
          </p:cNvPr>
          <p:cNvSpPr>
            <a:spLocks noGrp="1"/>
          </p:cNvSpPr>
          <p:nvPr>
            <p:ph type="dt" sz="half" idx="10"/>
          </p:nvPr>
        </p:nvSpPr>
        <p:spPr/>
        <p:txBody>
          <a:bodyPr/>
          <a:lstStyle/>
          <a:p>
            <a:fld id="{F4B773E5-CF7D-40AF-AC0A-3E22D46551D2}" type="datetimeFigureOut">
              <a:rPr kumimoji="1" lang="ja-JP" altLang="en-US" smtClean="0"/>
              <a:t>2020/8/29</a:t>
            </a:fld>
            <a:endParaRPr kumimoji="1" lang="ja-JP" altLang="en-US"/>
          </a:p>
        </p:txBody>
      </p:sp>
      <p:sp>
        <p:nvSpPr>
          <p:cNvPr id="6" name="フッター プレースホルダー 5">
            <a:extLst>
              <a:ext uri="{FF2B5EF4-FFF2-40B4-BE49-F238E27FC236}">
                <a16:creationId xmlns:a16="http://schemas.microsoft.com/office/drawing/2014/main" id="{07FFE857-8776-48C1-A9E6-B064CA0D66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05436E-54ED-412B-AB90-F91B609D0753}"/>
              </a:ext>
            </a:extLst>
          </p:cNvPr>
          <p:cNvSpPr>
            <a:spLocks noGrp="1"/>
          </p:cNvSpPr>
          <p:nvPr>
            <p:ph type="sldNum" sz="quarter" idx="12"/>
          </p:nvPr>
        </p:nvSpPr>
        <p:spPr/>
        <p:txBody>
          <a:body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52081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55A890F-C470-42D0-9009-61555FB7E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FA1F6AC-8504-498C-B2EC-76EA2E11E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4C3C5EB-0301-4FD2-B8C8-2D376EADE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773E5-CF7D-40AF-AC0A-3E22D46551D2}" type="datetimeFigureOut">
              <a:rPr kumimoji="1" lang="ja-JP" altLang="en-US" smtClean="0"/>
              <a:t>2020/8/29</a:t>
            </a:fld>
            <a:endParaRPr kumimoji="1" lang="ja-JP" altLang="en-US"/>
          </a:p>
        </p:txBody>
      </p:sp>
      <p:sp>
        <p:nvSpPr>
          <p:cNvPr id="5" name="フッター プレースホルダー 4">
            <a:extLst>
              <a:ext uri="{FF2B5EF4-FFF2-40B4-BE49-F238E27FC236}">
                <a16:creationId xmlns:a16="http://schemas.microsoft.com/office/drawing/2014/main" id="{C77CDB08-C69A-47E8-9D90-6DFE8B5F1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6CACE7E-9B5A-4FDB-9839-5D51E75BA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2AA108-AE1D-44F5-AB45-6A8B013815D1}" type="slidenum">
              <a:rPr kumimoji="1" lang="ja-JP" altLang="en-US" smtClean="0"/>
              <a:t>‹#›</a:t>
            </a:fld>
            <a:endParaRPr kumimoji="1" lang="ja-JP" altLang="en-US"/>
          </a:p>
        </p:txBody>
      </p:sp>
    </p:spTree>
    <p:extLst>
      <p:ext uri="{BB962C8B-B14F-4D97-AF65-F5344CB8AC3E}">
        <p14:creationId xmlns:p14="http://schemas.microsoft.com/office/powerpoint/2010/main" val="1152712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CE76F-61B3-4856-8DAB-EDF0FF304529}"/>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9667A52E-FE20-4DF1-9FBE-FD0B90A254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9510" y="782907"/>
            <a:ext cx="3669993" cy="2666862"/>
          </a:xfrm>
        </p:spPr>
      </p:pic>
      <p:pic>
        <p:nvPicPr>
          <p:cNvPr id="7" name="図 6">
            <a:extLst>
              <a:ext uri="{FF2B5EF4-FFF2-40B4-BE49-F238E27FC236}">
                <a16:creationId xmlns:a16="http://schemas.microsoft.com/office/drawing/2014/main" id="{D21689BE-09C6-4154-AE1C-88298BB0536D}"/>
              </a:ext>
            </a:extLst>
          </p:cNvPr>
          <p:cNvPicPr>
            <a:picLocks noChangeAspect="1"/>
          </p:cNvPicPr>
          <p:nvPr/>
        </p:nvPicPr>
        <p:blipFill rotWithShape="1">
          <a:blip r:embed="rId3">
            <a:extLst>
              <a:ext uri="{28A0092B-C50C-407E-A947-70E740481C1C}">
                <a14:useLocalDpi xmlns:a14="http://schemas.microsoft.com/office/drawing/2010/main" val="0"/>
              </a:ext>
            </a:extLst>
          </a:blip>
          <a:srcRect l="3514"/>
          <a:stretch/>
        </p:blipFill>
        <p:spPr>
          <a:xfrm>
            <a:off x="6096000" y="782907"/>
            <a:ext cx="3296316" cy="2454344"/>
          </a:xfrm>
          <a:prstGeom prst="rect">
            <a:avLst/>
          </a:prstGeom>
        </p:spPr>
      </p:pic>
      <p:sp>
        <p:nvSpPr>
          <p:cNvPr id="8" name="テキスト ボックス 7">
            <a:extLst>
              <a:ext uri="{FF2B5EF4-FFF2-40B4-BE49-F238E27FC236}">
                <a16:creationId xmlns:a16="http://schemas.microsoft.com/office/drawing/2014/main" id="{B538D9F4-3635-47B3-B01A-579CD6CE774B}"/>
              </a:ext>
            </a:extLst>
          </p:cNvPr>
          <p:cNvSpPr txBox="1"/>
          <p:nvPr/>
        </p:nvSpPr>
        <p:spPr>
          <a:xfrm>
            <a:off x="1590262" y="3683408"/>
            <a:ext cx="9117496" cy="2677656"/>
          </a:xfrm>
          <a:prstGeom prst="rect">
            <a:avLst/>
          </a:prstGeom>
          <a:noFill/>
        </p:spPr>
        <p:txBody>
          <a:bodyPr wrap="square" rtlCol="0">
            <a:spAutoFit/>
          </a:bodyPr>
          <a:lstStyle/>
          <a:p>
            <a:r>
              <a:rPr kumimoji="1" lang="ja-JP" altLang="en-US" sz="2400" dirty="0"/>
              <a:t>あなたはこの二つのフリマ</a:t>
            </a:r>
            <a:r>
              <a:rPr lang="ja-JP" altLang="en-US" sz="2400" dirty="0"/>
              <a:t>アプリをご存知でしょうか？</a:t>
            </a:r>
            <a:endParaRPr lang="en-US" altLang="ja-JP" sz="2400" dirty="0"/>
          </a:p>
          <a:p>
            <a:r>
              <a:rPr kumimoji="1" lang="ja-JP" altLang="en-US" sz="2400" dirty="0"/>
              <a:t>このフリマアプリ物販では、二つのアプリを活用して利益を</a:t>
            </a:r>
            <a:endParaRPr kumimoji="1" lang="en-US" altLang="ja-JP" sz="2400" dirty="0"/>
          </a:p>
          <a:p>
            <a:r>
              <a:rPr kumimoji="1" lang="ja-JP" altLang="en-US" sz="2400" dirty="0"/>
              <a:t>出していきます。</a:t>
            </a:r>
            <a:endParaRPr kumimoji="1" lang="en-US" altLang="ja-JP" sz="2400" dirty="0"/>
          </a:p>
          <a:p>
            <a:endParaRPr lang="en-US" altLang="ja-JP" sz="2400" dirty="0"/>
          </a:p>
          <a:p>
            <a:endParaRPr kumimoji="1" lang="en-US" altLang="ja-JP" sz="2400" dirty="0"/>
          </a:p>
          <a:p>
            <a:endParaRPr lang="en-US" altLang="ja-JP" sz="2400" dirty="0"/>
          </a:p>
          <a:p>
            <a:endParaRPr kumimoji="1" lang="ja-JP" altLang="en-US" sz="2400" dirty="0"/>
          </a:p>
        </p:txBody>
      </p:sp>
    </p:spTree>
    <p:extLst>
      <p:ext uri="{BB962C8B-B14F-4D97-AF65-F5344CB8AC3E}">
        <p14:creationId xmlns:p14="http://schemas.microsoft.com/office/powerpoint/2010/main" val="201889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A82BC-AADB-4BDC-8473-0EC102A9A91C}"/>
              </a:ext>
            </a:extLst>
          </p:cNvPr>
          <p:cNvSpPr>
            <a:spLocks noGrp="1"/>
          </p:cNvSpPr>
          <p:nvPr>
            <p:ph type="title"/>
          </p:nvPr>
        </p:nvSpPr>
        <p:spPr/>
        <p:txBody>
          <a:bodyPr/>
          <a:lstStyle/>
          <a:p>
            <a:endParaRPr kumimoji="1" lang="ja-JP" altLang="en-US"/>
          </a:p>
        </p:txBody>
      </p:sp>
      <p:pic>
        <p:nvPicPr>
          <p:cNvPr id="5" name="図 4">
            <a:extLst>
              <a:ext uri="{FF2B5EF4-FFF2-40B4-BE49-F238E27FC236}">
                <a16:creationId xmlns:a16="http://schemas.microsoft.com/office/drawing/2014/main" id="{889134D9-6C45-4671-A8EB-39D5EC17D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24" y="116870"/>
            <a:ext cx="2820061" cy="5015948"/>
          </a:xfrm>
          <a:prstGeom prst="rect">
            <a:avLst/>
          </a:prstGeom>
        </p:spPr>
      </p:pic>
      <p:pic>
        <p:nvPicPr>
          <p:cNvPr id="7" name="図 6">
            <a:extLst>
              <a:ext uri="{FF2B5EF4-FFF2-40B4-BE49-F238E27FC236}">
                <a16:creationId xmlns:a16="http://schemas.microsoft.com/office/drawing/2014/main" id="{794BEDDB-41F6-4804-88DC-308E2D287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245" y="116870"/>
            <a:ext cx="2818800" cy="5013706"/>
          </a:xfrm>
          <a:prstGeom prst="rect">
            <a:avLst/>
          </a:prstGeom>
        </p:spPr>
      </p:pic>
      <p:pic>
        <p:nvPicPr>
          <p:cNvPr id="9" name="図 8">
            <a:extLst>
              <a:ext uri="{FF2B5EF4-FFF2-40B4-BE49-F238E27FC236}">
                <a16:creationId xmlns:a16="http://schemas.microsoft.com/office/drawing/2014/main" id="{23993C51-DA93-4052-8EB7-7C10DF21E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6870"/>
            <a:ext cx="2818800" cy="5013706"/>
          </a:xfrm>
          <a:prstGeom prst="rect">
            <a:avLst/>
          </a:prstGeom>
        </p:spPr>
      </p:pic>
      <p:pic>
        <p:nvPicPr>
          <p:cNvPr id="11" name="図 10">
            <a:extLst>
              <a:ext uri="{FF2B5EF4-FFF2-40B4-BE49-F238E27FC236}">
                <a16:creationId xmlns:a16="http://schemas.microsoft.com/office/drawing/2014/main" id="{3CDF4CD8-7284-4EA0-B181-FCB042842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7708" y="116870"/>
            <a:ext cx="2818800" cy="5013706"/>
          </a:xfrm>
          <a:prstGeom prst="rect">
            <a:avLst/>
          </a:prstGeom>
        </p:spPr>
      </p:pic>
      <p:sp>
        <p:nvSpPr>
          <p:cNvPr id="12" name="テキスト ボックス 11">
            <a:extLst>
              <a:ext uri="{FF2B5EF4-FFF2-40B4-BE49-F238E27FC236}">
                <a16:creationId xmlns:a16="http://schemas.microsoft.com/office/drawing/2014/main" id="{C2CB7F00-B318-45F3-AFC6-EF3040C11B0B}"/>
              </a:ext>
            </a:extLst>
          </p:cNvPr>
          <p:cNvSpPr txBox="1"/>
          <p:nvPr/>
        </p:nvSpPr>
        <p:spPr>
          <a:xfrm>
            <a:off x="1775791" y="5284368"/>
            <a:ext cx="7573618" cy="1569660"/>
          </a:xfrm>
          <a:prstGeom prst="rect">
            <a:avLst/>
          </a:prstGeom>
          <a:noFill/>
        </p:spPr>
        <p:txBody>
          <a:bodyPr wrap="square" rtlCol="0">
            <a:spAutoFit/>
          </a:bodyPr>
          <a:lstStyle/>
          <a:p>
            <a:r>
              <a:rPr kumimoji="1" lang="ja-JP" altLang="en-US" sz="2400" dirty="0"/>
              <a:t>フリマアプリ物販では上記の画像のように確実な</a:t>
            </a:r>
            <a:endParaRPr kumimoji="1" lang="en-US" altLang="ja-JP" sz="2400" dirty="0"/>
          </a:p>
          <a:p>
            <a:r>
              <a:rPr kumimoji="1" lang="ja-JP" altLang="en-US" sz="2400" dirty="0"/>
              <a:t>データ管理によって売上を出しています</a:t>
            </a:r>
            <a:endParaRPr kumimoji="1" lang="en-US" altLang="ja-JP" sz="2400" dirty="0"/>
          </a:p>
          <a:p>
            <a:endParaRPr lang="en-US" altLang="ja-JP" sz="2400" dirty="0"/>
          </a:p>
          <a:p>
            <a:endParaRPr kumimoji="1" lang="ja-JP" altLang="en-US" sz="2400" dirty="0"/>
          </a:p>
        </p:txBody>
      </p:sp>
    </p:spTree>
    <p:extLst>
      <p:ext uri="{BB962C8B-B14F-4D97-AF65-F5344CB8AC3E}">
        <p14:creationId xmlns:p14="http://schemas.microsoft.com/office/powerpoint/2010/main" val="951960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A82BC-AADB-4BDC-8473-0EC102A9A91C}"/>
              </a:ext>
            </a:extLst>
          </p:cNvPr>
          <p:cNvSpPr>
            <a:spLocks noGrp="1"/>
          </p:cNvSpPr>
          <p:nvPr>
            <p:ph type="title"/>
          </p:nvPr>
        </p:nvSpPr>
        <p:spPr/>
        <p:txBody>
          <a:bodyPr/>
          <a:lstStyle/>
          <a:p>
            <a:endParaRPr kumimoji="1" lang="ja-JP" altLang="en-US"/>
          </a:p>
        </p:txBody>
      </p:sp>
      <p:pic>
        <p:nvPicPr>
          <p:cNvPr id="5" name="図 4">
            <a:extLst>
              <a:ext uri="{FF2B5EF4-FFF2-40B4-BE49-F238E27FC236}">
                <a16:creationId xmlns:a16="http://schemas.microsoft.com/office/drawing/2014/main" id="{D456ABF5-964D-4F92-8D6E-7CF14EC7D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08" y="291649"/>
            <a:ext cx="2818800" cy="4358828"/>
          </a:xfrm>
          <a:prstGeom prst="rect">
            <a:avLst/>
          </a:prstGeom>
        </p:spPr>
      </p:pic>
      <p:pic>
        <p:nvPicPr>
          <p:cNvPr id="7" name="図 6">
            <a:extLst>
              <a:ext uri="{FF2B5EF4-FFF2-40B4-BE49-F238E27FC236}">
                <a16:creationId xmlns:a16="http://schemas.microsoft.com/office/drawing/2014/main" id="{C04B25A8-F838-458C-AF77-0E76A0688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793" y="286059"/>
            <a:ext cx="2451049" cy="4359600"/>
          </a:xfrm>
          <a:prstGeom prst="rect">
            <a:avLst/>
          </a:prstGeom>
        </p:spPr>
      </p:pic>
      <p:pic>
        <p:nvPicPr>
          <p:cNvPr id="9" name="図 8">
            <a:extLst>
              <a:ext uri="{FF2B5EF4-FFF2-40B4-BE49-F238E27FC236}">
                <a16:creationId xmlns:a16="http://schemas.microsoft.com/office/drawing/2014/main" id="{C697576F-15CE-4E4C-B258-1E1A41C5F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7068" y="286059"/>
            <a:ext cx="2451049" cy="4359600"/>
          </a:xfrm>
          <a:prstGeom prst="rect">
            <a:avLst/>
          </a:prstGeom>
        </p:spPr>
      </p:pic>
      <p:pic>
        <p:nvPicPr>
          <p:cNvPr id="11" name="図 10">
            <a:extLst>
              <a:ext uri="{FF2B5EF4-FFF2-40B4-BE49-F238E27FC236}">
                <a16:creationId xmlns:a16="http://schemas.microsoft.com/office/drawing/2014/main" id="{A4886814-B32A-495A-9AFD-EC13595B8B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5555" y="286059"/>
            <a:ext cx="2451049" cy="4359600"/>
          </a:xfrm>
          <a:prstGeom prst="rect">
            <a:avLst/>
          </a:prstGeom>
        </p:spPr>
      </p:pic>
      <p:sp>
        <p:nvSpPr>
          <p:cNvPr id="12" name="テキスト ボックス 11">
            <a:extLst>
              <a:ext uri="{FF2B5EF4-FFF2-40B4-BE49-F238E27FC236}">
                <a16:creationId xmlns:a16="http://schemas.microsoft.com/office/drawing/2014/main" id="{06DF7933-CFA9-4222-BE63-D6388CEFEB9D}"/>
              </a:ext>
            </a:extLst>
          </p:cNvPr>
          <p:cNvSpPr txBox="1"/>
          <p:nvPr/>
        </p:nvSpPr>
        <p:spPr>
          <a:xfrm>
            <a:off x="1046922" y="4909930"/>
            <a:ext cx="10209682" cy="830997"/>
          </a:xfrm>
          <a:prstGeom prst="rect">
            <a:avLst/>
          </a:prstGeom>
          <a:noFill/>
        </p:spPr>
        <p:txBody>
          <a:bodyPr wrap="square" rtlCol="0">
            <a:spAutoFit/>
          </a:bodyPr>
          <a:lstStyle/>
          <a:p>
            <a:r>
              <a:rPr lang="ja-JP" altLang="en-US" sz="2400" dirty="0"/>
              <a:t>この二つの商品はフリマアプリ内では、いくらで売れると思いますか？</a:t>
            </a:r>
            <a:endParaRPr lang="en-US" altLang="ja-JP" sz="2400" dirty="0"/>
          </a:p>
          <a:p>
            <a:r>
              <a:rPr lang="ja-JP" altLang="en-US" sz="2400" dirty="0"/>
              <a:t>相場がこのようになっています</a:t>
            </a:r>
            <a:endParaRPr lang="en-US" altLang="ja-JP" sz="2400" dirty="0"/>
          </a:p>
        </p:txBody>
      </p:sp>
    </p:spTree>
    <p:extLst>
      <p:ext uri="{BB962C8B-B14F-4D97-AF65-F5344CB8AC3E}">
        <p14:creationId xmlns:p14="http://schemas.microsoft.com/office/powerpoint/2010/main" val="152768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B5BCE4B9-1B12-40FD-A872-29ACEE2C5A98}"/>
              </a:ext>
            </a:extLst>
          </p:cNvPr>
          <p:cNvSpPr txBox="1"/>
          <p:nvPr/>
        </p:nvSpPr>
        <p:spPr>
          <a:xfrm>
            <a:off x="3986463" y="689811"/>
            <a:ext cx="9368589" cy="461665"/>
          </a:xfrm>
          <a:prstGeom prst="rect">
            <a:avLst/>
          </a:prstGeom>
          <a:noFill/>
        </p:spPr>
        <p:txBody>
          <a:bodyPr wrap="square" rtlCol="0">
            <a:spAutoFit/>
          </a:bodyPr>
          <a:lstStyle/>
          <a:p>
            <a:r>
              <a:rPr kumimoji="1" lang="ja-JP" altLang="en-US" sz="2400" dirty="0"/>
              <a:t>何故、無料のものが</a:t>
            </a:r>
            <a:r>
              <a:rPr lang="ja-JP" altLang="en-US" sz="2400" dirty="0"/>
              <a:t>売れるのか理由があるからです</a:t>
            </a:r>
            <a:endParaRPr kumimoji="1" lang="ja-JP" altLang="en-US" sz="2400" dirty="0"/>
          </a:p>
        </p:txBody>
      </p:sp>
      <p:sp>
        <p:nvSpPr>
          <p:cNvPr id="10" name="楕円 9">
            <a:extLst>
              <a:ext uri="{FF2B5EF4-FFF2-40B4-BE49-F238E27FC236}">
                <a16:creationId xmlns:a16="http://schemas.microsoft.com/office/drawing/2014/main" id="{09317D8D-24BD-463D-8D0C-5521F2BD0B53}"/>
              </a:ext>
            </a:extLst>
          </p:cNvPr>
          <p:cNvSpPr/>
          <p:nvPr/>
        </p:nvSpPr>
        <p:spPr>
          <a:xfrm>
            <a:off x="3793958" y="4427624"/>
            <a:ext cx="1957137" cy="11069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2BF62C9A-9085-44A9-9838-6EBD9EC6C16F}"/>
              </a:ext>
            </a:extLst>
          </p:cNvPr>
          <p:cNvSpPr/>
          <p:nvPr/>
        </p:nvSpPr>
        <p:spPr>
          <a:xfrm>
            <a:off x="2029326" y="2414339"/>
            <a:ext cx="1957137" cy="11550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BB532351-7DA0-4984-A1C0-CABE40CB1401}"/>
              </a:ext>
            </a:extLst>
          </p:cNvPr>
          <p:cNvSpPr/>
          <p:nvPr/>
        </p:nvSpPr>
        <p:spPr>
          <a:xfrm>
            <a:off x="593558" y="4379497"/>
            <a:ext cx="1957137" cy="11550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EA7AA5D6-EB1B-4A43-951B-C10B49E20180}"/>
              </a:ext>
            </a:extLst>
          </p:cNvPr>
          <p:cNvSpPr txBox="1"/>
          <p:nvPr/>
        </p:nvSpPr>
        <p:spPr>
          <a:xfrm>
            <a:off x="966536" y="4750243"/>
            <a:ext cx="1211179" cy="461665"/>
          </a:xfrm>
          <a:prstGeom prst="rect">
            <a:avLst/>
          </a:prstGeom>
          <a:noFill/>
        </p:spPr>
        <p:txBody>
          <a:bodyPr wrap="square" rtlCol="0">
            <a:spAutoFit/>
          </a:bodyPr>
          <a:lstStyle/>
          <a:p>
            <a:pPr algn="ctr"/>
            <a:r>
              <a:rPr lang="ja-JP" altLang="en-US" sz="2400" dirty="0"/>
              <a:t>利用者</a:t>
            </a:r>
            <a:endParaRPr kumimoji="1" lang="ja-JP" altLang="en-US" sz="2400" dirty="0"/>
          </a:p>
        </p:txBody>
      </p:sp>
      <p:sp>
        <p:nvSpPr>
          <p:cNvPr id="16" name="テキスト ボックス 15">
            <a:extLst>
              <a:ext uri="{FF2B5EF4-FFF2-40B4-BE49-F238E27FC236}">
                <a16:creationId xmlns:a16="http://schemas.microsoft.com/office/drawing/2014/main" id="{0D842F86-2250-40E7-89CA-55A3EC7CE368}"/>
              </a:ext>
            </a:extLst>
          </p:cNvPr>
          <p:cNvSpPr txBox="1"/>
          <p:nvPr/>
        </p:nvSpPr>
        <p:spPr>
          <a:xfrm>
            <a:off x="4166936" y="4726179"/>
            <a:ext cx="1211179" cy="461665"/>
          </a:xfrm>
          <a:prstGeom prst="rect">
            <a:avLst/>
          </a:prstGeom>
          <a:noFill/>
        </p:spPr>
        <p:txBody>
          <a:bodyPr wrap="square" rtlCol="0">
            <a:spAutoFit/>
          </a:bodyPr>
          <a:lstStyle/>
          <a:p>
            <a:pPr algn="ctr"/>
            <a:r>
              <a:rPr kumimoji="1" lang="ja-JP" altLang="en-US" sz="2400" dirty="0"/>
              <a:t>自分</a:t>
            </a:r>
          </a:p>
        </p:txBody>
      </p:sp>
      <p:sp>
        <p:nvSpPr>
          <p:cNvPr id="17" name="テキスト ボックス 16">
            <a:extLst>
              <a:ext uri="{FF2B5EF4-FFF2-40B4-BE49-F238E27FC236}">
                <a16:creationId xmlns:a16="http://schemas.microsoft.com/office/drawing/2014/main" id="{767FC503-60BE-433E-9E37-F581FA1162AA}"/>
              </a:ext>
            </a:extLst>
          </p:cNvPr>
          <p:cNvSpPr txBox="1"/>
          <p:nvPr/>
        </p:nvSpPr>
        <p:spPr>
          <a:xfrm>
            <a:off x="2287377" y="2761021"/>
            <a:ext cx="1441034" cy="461665"/>
          </a:xfrm>
          <a:prstGeom prst="rect">
            <a:avLst/>
          </a:prstGeom>
          <a:noFill/>
        </p:spPr>
        <p:txBody>
          <a:bodyPr wrap="square" rtlCol="0">
            <a:spAutoFit/>
          </a:bodyPr>
          <a:lstStyle/>
          <a:p>
            <a:pPr algn="ctr"/>
            <a:r>
              <a:rPr kumimoji="1" lang="ja-JP" altLang="en-US" sz="2400" dirty="0"/>
              <a:t>商品会社</a:t>
            </a:r>
          </a:p>
        </p:txBody>
      </p:sp>
      <p:cxnSp>
        <p:nvCxnSpPr>
          <p:cNvPr id="19" name="直線矢印コネクタ 18">
            <a:extLst>
              <a:ext uri="{FF2B5EF4-FFF2-40B4-BE49-F238E27FC236}">
                <a16:creationId xmlns:a16="http://schemas.microsoft.com/office/drawing/2014/main" id="{DBE99BF4-551B-468D-BDCF-391C5E237C7C}"/>
              </a:ext>
            </a:extLst>
          </p:cNvPr>
          <p:cNvCxnSpPr>
            <a:cxnSpLocks/>
            <a:stCxn id="12" idx="0"/>
            <a:endCxn id="11" idx="3"/>
          </p:cNvCxnSpPr>
          <p:nvPr/>
        </p:nvCxnSpPr>
        <p:spPr>
          <a:xfrm flipV="1">
            <a:off x="1572127" y="3400220"/>
            <a:ext cx="743815" cy="979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AE06115-9851-4240-B5C3-542F69F01E30}"/>
              </a:ext>
            </a:extLst>
          </p:cNvPr>
          <p:cNvCxnSpPr>
            <a:stCxn id="11" idx="5"/>
          </p:cNvCxnSpPr>
          <p:nvPr/>
        </p:nvCxnSpPr>
        <p:spPr>
          <a:xfrm>
            <a:off x="3699847" y="3400220"/>
            <a:ext cx="1072678" cy="1027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09BA2C2-A332-4C0E-BF0C-148B83D2584C}"/>
              </a:ext>
            </a:extLst>
          </p:cNvPr>
          <p:cNvCxnSpPr>
            <a:cxnSpLocks/>
          </p:cNvCxnSpPr>
          <p:nvPr/>
        </p:nvCxnSpPr>
        <p:spPr>
          <a:xfrm>
            <a:off x="2452688" y="5221705"/>
            <a:ext cx="14382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A6D697B-338C-44AD-B1A1-F399F71F3A94}"/>
              </a:ext>
            </a:extLst>
          </p:cNvPr>
          <p:cNvCxnSpPr>
            <a:cxnSpLocks/>
          </p:cNvCxnSpPr>
          <p:nvPr/>
        </p:nvCxnSpPr>
        <p:spPr>
          <a:xfrm flipH="1">
            <a:off x="2525003" y="4800101"/>
            <a:ext cx="131833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5B3A8139-9DAA-4CC2-A243-843C0BE50C2E}"/>
              </a:ext>
            </a:extLst>
          </p:cNvPr>
          <p:cNvSpPr txBox="1"/>
          <p:nvPr/>
        </p:nvSpPr>
        <p:spPr>
          <a:xfrm>
            <a:off x="1135380" y="3569370"/>
            <a:ext cx="659193" cy="369332"/>
          </a:xfrm>
          <a:prstGeom prst="rect">
            <a:avLst/>
          </a:prstGeom>
          <a:noFill/>
        </p:spPr>
        <p:txBody>
          <a:bodyPr wrap="square" rtlCol="0">
            <a:spAutoFit/>
          </a:bodyPr>
          <a:lstStyle/>
          <a:p>
            <a:r>
              <a:rPr kumimoji="1" lang="ja-JP" altLang="en-US" dirty="0"/>
              <a:t>購入</a:t>
            </a:r>
          </a:p>
        </p:txBody>
      </p:sp>
      <p:sp>
        <p:nvSpPr>
          <p:cNvPr id="43" name="テキスト ボックス 42">
            <a:extLst>
              <a:ext uri="{FF2B5EF4-FFF2-40B4-BE49-F238E27FC236}">
                <a16:creationId xmlns:a16="http://schemas.microsoft.com/office/drawing/2014/main" id="{A311438C-FCB3-4E8E-994F-79ED3F4E3AD4}"/>
              </a:ext>
            </a:extLst>
          </p:cNvPr>
          <p:cNvSpPr txBox="1"/>
          <p:nvPr/>
        </p:nvSpPr>
        <p:spPr>
          <a:xfrm>
            <a:off x="4457296" y="3565352"/>
            <a:ext cx="1638704" cy="369332"/>
          </a:xfrm>
          <a:prstGeom prst="rect">
            <a:avLst/>
          </a:prstGeom>
          <a:noFill/>
        </p:spPr>
        <p:txBody>
          <a:bodyPr wrap="square" rtlCol="0">
            <a:spAutoFit/>
          </a:bodyPr>
          <a:lstStyle/>
          <a:p>
            <a:r>
              <a:rPr kumimoji="1" lang="ja-JP" altLang="en-US" dirty="0"/>
              <a:t>サンプル商品</a:t>
            </a:r>
          </a:p>
        </p:txBody>
      </p:sp>
      <p:sp>
        <p:nvSpPr>
          <p:cNvPr id="44" name="テキスト ボックス 43">
            <a:extLst>
              <a:ext uri="{FF2B5EF4-FFF2-40B4-BE49-F238E27FC236}">
                <a16:creationId xmlns:a16="http://schemas.microsoft.com/office/drawing/2014/main" id="{34202B4C-69A4-44F0-92D5-0F6EE9B99D2A}"/>
              </a:ext>
            </a:extLst>
          </p:cNvPr>
          <p:cNvSpPr txBox="1"/>
          <p:nvPr/>
        </p:nvSpPr>
        <p:spPr>
          <a:xfrm>
            <a:off x="2714557" y="5272978"/>
            <a:ext cx="939226" cy="369332"/>
          </a:xfrm>
          <a:prstGeom prst="rect">
            <a:avLst/>
          </a:prstGeom>
          <a:noFill/>
        </p:spPr>
        <p:txBody>
          <a:bodyPr wrap="square" rtlCol="0">
            <a:spAutoFit/>
          </a:bodyPr>
          <a:lstStyle/>
          <a:p>
            <a:r>
              <a:rPr kumimoji="1" lang="ja-JP" altLang="en-US" dirty="0"/>
              <a:t>支払い</a:t>
            </a:r>
          </a:p>
        </p:txBody>
      </p:sp>
      <p:sp>
        <p:nvSpPr>
          <p:cNvPr id="45" name="テキスト ボックス 44">
            <a:extLst>
              <a:ext uri="{FF2B5EF4-FFF2-40B4-BE49-F238E27FC236}">
                <a16:creationId xmlns:a16="http://schemas.microsoft.com/office/drawing/2014/main" id="{4C4749F7-0C0F-4FDF-ADD8-5A25D79FBF3D}"/>
              </a:ext>
            </a:extLst>
          </p:cNvPr>
          <p:cNvSpPr txBox="1"/>
          <p:nvPr/>
        </p:nvSpPr>
        <p:spPr>
          <a:xfrm>
            <a:off x="2795674" y="4356847"/>
            <a:ext cx="659193" cy="369332"/>
          </a:xfrm>
          <a:prstGeom prst="rect">
            <a:avLst/>
          </a:prstGeom>
          <a:noFill/>
        </p:spPr>
        <p:txBody>
          <a:bodyPr wrap="square" rtlCol="0">
            <a:spAutoFit/>
          </a:bodyPr>
          <a:lstStyle/>
          <a:p>
            <a:r>
              <a:rPr lang="ja-JP" altLang="en-US" dirty="0"/>
              <a:t>商品</a:t>
            </a:r>
            <a:endParaRPr kumimoji="1" lang="ja-JP" altLang="en-US" dirty="0"/>
          </a:p>
        </p:txBody>
      </p:sp>
      <p:sp>
        <p:nvSpPr>
          <p:cNvPr id="46" name="テキスト ボックス 45">
            <a:extLst>
              <a:ext uri="{FF2B5EF4-FFF2-40B4-BE49-F238E27FC236}">
                <a16:creationId xmlns:a16="http://schemas.microsoft.com/office/drawing/2014/main" id="{FEAECE91-931B-495B-959E-0A5732BE76C2}"/>
              </a:ext>
            </a:extLst>
          </p:cNvPr>
          <p:cNvSpPr txBox="1"/>
          <p:nvPr/>
        </p:nvSpPr>
        <p:spPr>
          <a:xfrm>
            <a:off x="4444869" y="1192947"/>
            <a:ext cx="7382696" cy="1384995"/>
          </a:xfrm>
          <a:prstGeom prst="rect">
            <a:avLst/>
          </a:prstGeom>
          <a:noFill/>
        </p:spPr>
        <p:txBody>
          <a:bodyPr wrap="square" rtlCol="0">
            <a:spAutoFit/>
          </a:bodyPr>
          <a:lstStyle/>
          <a:p>
            <a:r>
              <a:rPr kumimoji="1" lang="ja-JP" altLang="en-US" sz="2000" dirty="0"/>
              <a:t>人気のある商品であるがうえに高額なものがある</a:t>
            </a:r>
            <a:endParaRPr kumimoji="1" lang="en-US" altLang="ja-JP" sz="2000" dirty="0"/>
          </a:p>
          <a:p>
            <a:r>
              <a:rPr lang="ja-JP" altLang="en-US" sz="2000" dirty="0"/>
              <a:t>無料商品に</a:t>
            </a:r>
            <a:r>
              <a:rPr lang="ja-JP" altLang="en-US" sz="2400" dirty="0"/>
              <a:t>あって</a:t>
            </a:r>
            <a:r>
              <a:rPr lang="ja-JP" altLang="en-US" sz="2000" dirty="0"/>
              <a:t>は１世帯に１つの制限があるので</a:t>
            </a:r>
            <a:endParaRPr lang="en-US" altLang="ja-JP" sz="2000" dirty="0"/>
          </a:p>
          <a:p>
            <a:r>
              <a:rPr lang="ja-JP" altLang="en-US" sz="2000" dirty="0"/>
              <a:t>愛用者の代わりに注文してフリマアプリで利益を出せる仕組み</a:t>
            </a:r>
            <a:endParaRPr lang="en-US" altLang="ja-JP" sz="2000" dirty="0"/>
          </a:p>
          <a:p>
            <a:endParaRPr kumimoji="1" lang="ja-JP" altLang="en-US" sz="2000" dirty="0"/>
          </a:p>
        </p:txBody>
      </p:sp>
      <p:sp>
        <p:nvSpPr>
          <p:cNvPr id="47" name="テキスト ボックス 46">
            <a:extLst>
              <a:ext uri="{FF2B5EF4-FFF2-40B4-BE49-F238E27FC236}">
                <a16:creationId xmlns:a16="http://schemas.microsoft.com/office/drawing/2014/main" id="{1480A91D-2EF8-4A2A-AF71-E0D6A70045DC}"/>
              </a:ext>
            </a:extLst>
          </p:cNvPr>
          <p:cNvSpPr txBox="1"/>
          <p:nvPr/>
        </p:nvSpPr>
        <p:spPr>
          <a:xfrm>
            <a:off x="6304547" y="3895182"/>
            <a:ext cx="5293895" cy="1015663"/>
          </a:xfrm>
          <a:prstGeom prst="rect">
            <a:avLst/>
          </a:prstGeom>
          <a:noFill/>
        </p:spPr>
        <p:txBody>
          <a:bodyPr wrap="square" rtlCol="0">
            <a:spAutoFit/>
          </a:bodyPr>
          <a:lstStyle/>
          <a:p>
            <a:r>
              <a:rPr kumimoji="1" lang="ja-JP" altLang="en-US" sz="2000" dirty="0"/>
              <a:t>・商品会社は、営業目標を達成できる</a:t>
            </a:r>
            <a:endParaRPr kumimoji="1" lang="en-US" altLang="ja-JP" sz="2000" dirty="0"/>
          </a:p>
          <a:p>
            <a:r>
              <a:rPr lang="ja-JP" altLang="en-US" sz="2000" dirty="0"/>
              <a:t>・利用者は、安く商品をためすことができる</a:t>
            </a:r>
            <a:endParaRPr lang="en-US" altLang="ja-JP" sz="2000" dirty="0"/>
          </a:p>
          <a:p>
            <a:r>
              <a:rPr lang="ja-JP" altLang="en-US" sz="2000" dirty="0"/>
              <a:t>・自分は、利益が出せる</a:t>
            </a:r>
            <a:endParaRPr kumimoji="1" lang="ja-JP" altLang="en-US" sz="2000" dirty="0"/>
          </a:p>
        </p:txBody>
      </p:sp>
    </p:spTree>
    <p:extLst>
      <p:ext uri="{BB962C8B-B14F-4D97-AF65-F5344CB8AC3E}">
        <p14:creationId xmlns:p14="http://schemas.microsoft.com/office/powerpoint/2010/main" val="984310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F42D8DE-509F-4B42-83EA-343B4E647A0F}"/>
              </a:ext>
            </a:extLst>
          </p:cNvPr>
          <p:cNvPicPr>
            <a:picLocks noChangeAspect="1"/>
          </p:cNvPicPr>
          <p:nvPr/>
        </p:nvPicPr>
        <p:blipFill rotWithShape="1">
          <a:blip r:embed="rId2">
            <a:extLst>
              <a:ext uri="{28A0092B-C50C-407E-A947-70E740481C1C}">
                <a14:useLocalDpi xmlns:a14="http://schemas.microsoft.com/office/drawing/2010/main" val="0"/>
              </a:ext>
            </a:extLst>
          </a:blip>
          <a:srcRect l="29788" t="-720" r="9356"/>
          <a:stretch/>
        </p:blipFill>
        <p:spPr>
          <a:xfrm>
            <a:off x="304800" y="240632"/>
            <a:ext cx="2871537" cy="3859054"/>
          </a:xfrm>
          <a:prstGeom prst="rect">
            <a:avLst/>
          </a:prstGeom>
        </p:spPr>
      </p:pic>
      <p:pic>
        <p:nvPicPr>
          <p:cNvPr id="7" name="図 6">
            <a:extLst>
              <a:ext uri="{FF2B5EF4-FFF2-40B4-BE49-F238E27FC236}">
                <a16:creationId xmlns:a16="http://schemas.microsoft.com/office/drawing/2014/main" id="{12D097C7-11AD-404D-BBF6-9545B0971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389" y="240631"/>
            <a:ext cx="3323548" cy="4058653"/>
          </a:xfrm>
          <a:prstGeom prst="rect">
            <a:avLst/>
          </a:prstGeom>
        </p:spPr>
      </p:pic>
      <p:sp>
        <p:nvSpPr>
          <p:cNvPr id="8" name="テキスト ボックス 7">
            <a:extLst>
              <a:ext uri="{FF2B5EF4-FFF2-40B4-BE49-F238E27FC236}">
                <a16:creationId xmlns:a16="http://schemas.microsoft.com/office/drawing/2014/main" id="{44CE226D-5F1D-4790-BB7C-1313D67230C9}"/>
              </a:ext>
            </a:extLst>
          </p:cNvPr>
          <p:cNvSpPr txBox="1"/>
          <p:nvPr/>
        </p:nvSpPr>
        <p:spPr>
          <a:xfrm>
            <a:off x="6833936" y="649704"/>
            <a:ext cx="5172533" cy="1323439"/>
          </a:xfrm>
          <a:prstGeom prst="rect">
            <a:avLst/>
          </a:prstGeom>
          <a:noFill/>
        </p:spPr>
        <p:txBody>
          <a:bodyPr wrap="square" rtlCol="0">
            <a:spAutoFit/>
          </a:bodyPr>
          <a:lstStyle/>
          <a:p>
            <a:r>
              <a:rPr kumimoji="1" lang="ja-JP" altLang="en-US" sz="2000" dirty="0"/>
              <a:t>最近では、マスクやチケット転売など悪質なものが法律にて取締りを受けている</a:t>
            </a:r>
            <a:endParaRPr kumimoji="1" lang="en-US" altLang="ja-JP" sz="2000" dirty="0"/>
          </a:p>
          <a:p>
            <a:r>
              <a:rPr lang="ja-JP" altLang="en-US" sz="2000" dirty="0"/>
              <a:t>あくまで、購入者を第１に取引を行うことで不利益になる人をなくしています</a:t>
            </a:r>
            <a:endParaRPr lang="en-US" altLang="ja-JP" sz="2000" dirty="0"/>
          </a:p>
        </p:txBody>
      </p:sp>
      <p:sp>
        <p:nvSpPr>
          <p:cNvPr id="9" name="二等辺三角形 8">
            <a:extLst>
              <a:ext uri="{FF2B5EF4-FFF2-40B4-BE49-F238E27FC236}">
                <a16:creationId xmlns:a16="http://schemas.microsoft.com/office/drawing/2014/main" id="{EA1B92FF-E0A2-4C69-BB5A-69ADF69740C9}"/>
              </a:ext>
            </a:extLst>
          </p:cNvPr>
          <p:cNvSpPr/>
          <p:nvPr/>
        </p:nvSpPr>
        <p:spPr>
          <a:xfrm>
            <a:off x="7745504" y="3561348"/>
            <a:ext cx="3548137" cy="2646948"/>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0D99648C-547E-4837-9C76-379FBA2F4B1D}"/>
              </a:ext>
            </a:extLst>
          </p:cNvPr>
          <p:cNvCxnSpPr>
            <a:cxnSpLocks/>
          </p:cNvCxnSpPr>
          <p:nvPr/>
        </p:nvCxnSpPr>
        <p:spPr>
          <a:xfrm>
            <a:off x="8861425" y="4543651"/>
            <a:ext cx="13092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C8F6986-FF32-4A9C-A76D-BE1F3B9AB7FB}"/>
              </a:ext>
            </a:extLst>
          </p:cNvPr>
          <p:cNvCxnSpPr>
            <a:cxnSpLocks/>
          </p:cNvCxnSpPr>
          <p:nvPr/>
        </p:nvCxnSpPr>
        <p:spPr>
          <a:xfrm>
            <a:off x="8318500" y="5364414"/>
            <a:ext cx="24066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D1B76272-D74D-4BA1-AAA1-7FB0DE8C6F4C}"/>
              </a:ext>
            </a:extLst>
          </p:cNvPr>
          <p:cNvSpPr/>
          <p:nvPr/>
        </p:nvSpPr>
        <p:spPr>
          <a:xfrm rot="18900000">
            <a:off x="9509981" y="2844592"/>
            <a:ext cx="203746" cy="445407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F7FF1F53-5BAF-4A3B-BD76-FB47A84322A9}"/>
              </a:ext>
            </a:extLst>
          </p:cNvPr>
          <p:cNvSpPr/>
          <p:nvPr/>
        </p:nvSpPr>
        <p:spPr>
          <a:xfrm rot="1991364">
            <a:off x="8187198" y="3780328"/>
            <a:ext cx="584200" cy="80008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2A6AFF6-7A01-45CE-B16D-7E56DE2E9E0A}"/>
              </a:ext>
            </a:extLst>
          </p:cNvPr>
          <p:cNvSpPr/>
          <p:nvPr/>
        </p:nvSpPr>
        <p:spPr>
          <a:xfrm rot="2700000">
            <a:off x="9330007" y="2932441"/>
            <a:ext cx="225980" cy="431868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テキスト ボックス 27">
            <a:extLst>
              <a:ext uri="{FF2B5EF4-FFF2-40B4-BE49-F238E27FC236}">
                <a16:creationId xmlns:a16="http://schemas.microsoft.com/office/drawing/2014/main" id="{7F23E213-1E76-44CA-A417-E984311904B3}"/>
              </a:ext>
            </a:extLst>
          </p:cNvPr>
          <p:cNvSpPr txBox="1"/>
          <p:nvPr/>
        </p:nvSpPr>
        <p:spPr>
          <a:xfrm>
            <a:off x="1578852" y="4543651"/>
            <a:ext cx="7237218" cy="1938992"/>
          </a:xfrm>
          <a:prstGeom prst="rect">
            <a:avLst/>
          </a:prstGeom>
          <a:noFill/>
        </p:spPr>
        <p:txBody>
          <a:bodyPr wrap="square" rtlCol="0">
            <a:spAutoFit/>
          </a:bodyPr>
          <a:lstStyle/>
          <a:p>
            <a:r>
              <a:rPr kumimoji="1" lang="ja-JP" altLang="en-US" sz="2000" dirty="0"/>
              <a:t>誰が上とかのビジネスではなく講師ともに平等な</a:t>
            </a:r>
            <a:endParaRPr kumimoji="1" lang="en-US" altLang="ja-JP" sz="2000" dirty="0"/>
          </a:p>
          <a:p>
            <a:r>
              <a:rPr kumimoji="1" lang="ja-JP" altLang="en-US" sz="2000" dirty="0"/>
              <a:t>コミュニティグループ</a:t>
            </a:r>
            <a:r>
              <a:rPr lang="ja-JP" altLang="en-US" sz="2000" dirty="0"/>
              <a:t>わからないことがあれば</a:t>
            </a:r>
            <a:endParaRPr lang="en-US" altLang="ja-JP" sz="2000" dirty="0"/>
          </a:p>
          <a:p>
            <a:r>
              <a:rPr lang="ja-JP" altLang="en-US" sz="2000" dirty="0"/>
              <a:t>いつでもお答えします</a:t>
            </a:r>
            <a:endParaRPr lang="en-US" altLang="ja-JP" sz="2000" dirty="0"/>
          </a:p>
          <a:p>
            <a:r>
              <a:rPr kumimoji="1" lang="ja-JP" altLang="en-US" sz="2000" dirty="0"/>
              <a:t>浅い関係でなく深い人間関係を築けるグループを</a:t>
            </a:r>
            <a:endParaRPr kumimoji="1" lang="en-US" altLang="ja-JP" sz="2000" dirty="0"/>
          </a:p>
          <a:p>
            <a:r>
              <a:rPr kumimoji="1" lang="ja-JP" altLang="en-US" sz="2000" dirty="0"/>
              <a:t>目的としています</a:t>
            </a:r>
            <a:endParaRPr kumimoji="1" lang="en-US" altLang="ja-JP" sz="2000" dirty="0"/>
          </a:p>
          <a:p>
            <a:r>
              <a:rPr lang="en-US" altLang="ja-JP" sz="2000" dirty="0"/>
              <a:t>Win―Win</a:t>
            </a:r>
            <a:r>
              <a:rPr lang="ja-JP" altLang="en-US" sz="2000" dirty="0"/>
              <a:t>の関係を大切にしたグループ</a:t>
            </a:r>
            <a:endParaRPr kumimoji="1" lang="en-US" altLang="ja-JP" sz="2000" dirty="0"/>
          </a:p>
        </p:txBody>
      </p:sp>
    </p:spTree>
    <p:extLst>
      <p:ext uri="{BB962C8B-B14F-4D97-AF65-F5344CB8AC3E}">
        <p14:creationId xmlns:p14="http://schemas.microsoft.com/office/powerpoint/2010/main" val="201043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a:xfrm>
            <a:off x="586409" y="2587141"/>
            <a:ext cx="10515600" cy="1325563"/>
          </a:xfrm>
        </p:spPr>
        <p:txBody>
          <a:bodyPr/>
          <a:lstStyle/>
          <a:p>
            <a:pPr algn="ctr"/>
            <a:r>
              <a:rPr lang="ja-JP" altLang="en-US" dirty="0"/>
              <a:t>物販ビジネススクール　</a:t>
            </a:r>
            <a:br>
              <a:rPr lang="en-US" altLang="ja-JP" dirty="0"/>
            </a:br>
            <a:r>
              <a:rPr lang="ja-JP" altLang="en-US" dirty="0"/>
              <a:t>　コンテンツ内容</a:t>
            </a:r>
            <a:endParaRPr kumimoji="1" lang="ja-JP" altLang="en-US" dirty="0"/>
          </a:p>
        </p:txBody>
      </p:sp>
    </p:spTree>
    <p:extLst>
      <p:ext uri="{BB962C8B-B14F-4D97-AF65-F5344CB8AC3E}">
        <p14:creationId xmlns:p14="http://schemas.microsoft.com/office/powerpoint/2010/main" val="227019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１．サプリリスト</a:t>
            </a:r>
          </a:p>
        </p:txBody>
      </p:sp>
      <p:pic>
        <p:nvPicPr>
          <p:cNvPr id="7" name="図 6">
            <a:extLst>
              <a:ext uri="{FF2B5EF4-FFF2-40B4-BE49-F238E27FC236}">
                <a16:creationId xmlns:a16="http://schemas.microsoft.com/office/drawing/2014/main" id="{D136D822-EF34-44B8-B2D2-BDB0FE08F2AB}"/>
              </a:ext>
            </a:extLst>
          </p:cNvPr>
          <p:cNvPicPr>
            <a:picLocks noChangeAspect="1"/>
          </p:cNvPicPr>
          <p:nvPr/>
        </p:nvPicPr>
        <p:blipFill rotWithShape="1">
          <a:blip r:embed="rId2">
            <a:extLst>
              <a:ext uri="{28A0092B-C50C-407E-A947-70E740481C1C}">
                <a14:useLocalDpi xmlns:a14="http://schemas.microsoft.com/office/drawing/2010/main" val="0"/>
              </a:ext>
            </a:extLst>
          </a:blip>
          <a:srcRect t="12560" b="13140"/>
          <a:stretch/>
        </p:blipFill>
        <p:spPr>
          <a:xfrm>
            <a:off x="2769705" y="1397414"/>
            <a:ext cx="5327374" cy="5095461"/>
          </a:xfrm>
          <a:prstGeom prst="rect">
            <a:avLst/>
          </a:prstGeom>
        </p:spPr>
      </p:pic>
    </p:spTree>
    <p:extLst>
      <p:ext uri="{BB962C8B-B14F-4D97-AF65-F5344CB8AC3E}">
        <p14:creationId xmlns:p14="http://schemas.microsoft.com/office/powerpoint/2010/main" val="1938112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２．配達案件（期間限定）</a:t>
            </a:r>
          </a:p>
        </p:txBody>
      </p:sp>
      <p:pic>
        <p:nvPicPr>
          <p:cNvPr id="5" name="図 4">
            <a:extLst>
              <a:ext uri="{FF2B5EF4-FFF2-40B4-BE49-F238E27FC236}">
                <a16:creationId xmlns:a16="http://schemas.microsoft.com/office/drawing/2014/main" id="{017673A4-F6D9-463D-94B9-DEA8A69A3F6B}"/>
              </a:ext>
            </a:extLst>
          </p:cNvPr>
          <p:cNvPicPr>
            <a:picLocks noChangeAspect="1"/>
          </p:cNvPicPr>
          <p:nvPr/>
        </p:nvPicPr>
        <p:blipFill rotWithShape="1">
          <a:blip r:embed="rId2">
            <a:extLst>
              <a:ext uri="{28A0092B-C50C-407E-A947-70E740481C1C}">
                <a14:useLocalDpi xmlns:a14="http://schemas.microsoft.com/office/drawing/2010/main" val="0"/>
              </a:ext>
            </a:extLst>
          </a:blip>
          <a:srcRect t="8599" b="15362"/>
          <a:stretch/>
        </p:blipFill>
        <p:spPr>
          <a:xfrm>
            <a:off x="3458818" y="1411357"/>
            <a:ext cx="4181060" cy="5214730"/>
          </a:xfrm>
          <a:prstGeom prst="rect">
            <a:avLst/>
          </a:prstGeom>
        </p:spPr>
      </p:pic>
    </p:spTree>
    <p:extLst>
      <p:ext uri="{BB962C8B-B14F-4D97-AF65-F5344CB8AC3E}">
        <p14:creationId xmlns:p14="http://schemas.microsoft.com/office/powerpoint/2010/main" val="71289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３．アパレル</a:t>
            </a:r>
          </a:p>
        </p:txBody>
      </p:sp>
      <p:pic>
        <p:nvPicPr>
          <p:cNvPr id="5" name="図 4">
            <a:extLst>
              <a:ext uri="{FF2B5EF4-FFF2-40B4-BE49-F238E27FC236}">
                <a16:creationId xmlns:a16="http://schemas.microsoft.com/office/drawing/2014/main" id="{BE5599F7-1FD0-4090-AD1E-B93831E87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2906" y="1457739"/>
            <a:ext cx="3894381" cy="5194851"/>
          </a:xfrm>
          <a:prstGeom prst="rect">
            <a:avLst/>
          </a:prstGeom>
        </p:spPr>
      </p:pic>
      <p:pic>
        <p:nvPicPr>
          <p:cNvPr id="7" name="図 6">
            <a:extLst>
              <a:ext uri="{FF2B5EF4-FFF2-40B4-BE49-F238E27FC236}">
                <a16:creationId xmlns:a16="http://schemas.microsoft.com/office/drawing/2014/main" id="{8B763873-C23F-4F14-AB31-DA17E9053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335" y="1471509"/>
            <a:ext cx="3615801" cy="5400261"/>
          </a:xfrm>
          <a:prstGeom prst="rect">
            <a:avLst/>
          </a:prstGeom>
        </p:spPr>
      </p:pic>
    </p:spTree>
    <p:extLst>
      <p:ext uri="{BB962C8B-B14F-4D97-AF65-F5344CB8AC3E}">
        <p14:creationId xmlns:p14="http://schemas.microsoft.com/office/powerpoint/2010/main" val="57704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４．電脳仕入れ</a:t>
            </a:r>
          </a:p>
        </p:txBody>
      </p:sp>
      <p:pic>
        <p:nvPicPr>
          <p:cNvPr id="5" name="図 4">
            <a:extLst>
              <a:ext uri="{FF2B5EF4-FFF2-40B4-BE49-F238E27FC236}">
                <a16:creationId xmlns:a16="http://schemas.microsoft.com/office/drawing/2014/main" id="{59E1B23E-F8AB-4A39-86D7-94766126310F}"/>
              </a:ext>
            </a:extLst>
          </p:cNvPr>
          <p:cNvPicPr>
            <a:picLocks noChangeAspect="1"/>
          </p:cNvPicPr>
          <p:nvPr/>
        </p:nvPicPr>
        <p:blipFill rotWithShape="1">
          <a:blip r:embed="rId2">
            <a:extLst>
              <a:ext uri="{28A0092B-C50C-407E-A947-70E740481C1C}">
                <a14:useLocalDpi xmlns:a14="http://schemas.microsoft.com/office/drawing/2010/main" val="0"/>
              </a:ext>
            </a:extLst>
          </a:blip>
          <a:srcRect t="8985"/>
          <a:stretch/>
        </p:blipFill>
        <p:spPr>
          <a:xfrm>
            <a:off x="1874436" y="1245704"/>
            <a:ext cx="2849196" cy="5612296"/>
          </a:xfrm>
          <a:prstGeom prst="rect">
            <a:avLst/>
          </a:prstGeom>
        </p:spPr>
      </p:pic>
      <p:pic>
        <p:nvPicPr>
          <p:cNvPr id="7" name="図 6">
            <a:extLst>
              <a:ext uri="{FF2B5EF4-FFF2-40B4-BE49-F238E27FC236}">
                <a16:creationId xmlns:a16="http://schemas.microsoft.com/office/drawing/2014/main" id="{3CA8D57A-15A5-4D55-A55E-E081A19D3D82}"/>
              </a:ext>
            </a:extLst>
          </p:cNvPr>
          <p:cNvPicPr>
            <a:picLocks noChangeAspect="1"/>
          </p:cNvPicPr>
          <p:nvPr/>
        </p:nvPicPr>
        <p:blipFill rotWithShape="1">
          <a:blip r:embed="rId3">
            <a:extLst>
              <a:ext uri="{28A0092B-C50C-407E-A947-70E740481C1C}">
                <a14:useLocalDpi xmlns:a14="http://schemas.microsoft.com/office/drawing/2010/main" val="0"/>
              </a:ext>
            </a:extLst>
          </a:blip>
          <a:srcRect t="5324" b="14492"/>
          <a:stretch/>
        </p:blipFill>
        <p:spPr>
          <a:xfrm>
            <a:off x="6506071" y="1027906"/>
            <a:ext cx="3168763" cy="5498963"/>
          </a:xfrm>
          <a:prstGeom prst="rect">
            <a:avLst/>
          </a:prstGeom>
        </p:spPr>
      </p:pic>
    </p:spTree>
    <p:extLst>
      <p:ext uri="{BB962C8B-B14F-4D97-AF65-F5344CB8AC3E}">
        <p14:creationId xmlns:p14="http://schemas.microsoft.com/office/powerpoint/2010/main" val="78345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５．店舗仕入れ</a:t>
            </a:r>
          </a:p>
        </p:txBody>
      </p:sp>
      <p:pic>
        <p:nvPicPr>
          <p:cNvPr id="5" name="図 4">
            <a:extLst>
              <a:ext uri="{FF2B5EF4-FFF2-40B4-BE49-F238E27FC236}">
                <a16:creationId xmlns:a16="http://schemas.microsoft.com/office/drawing/2014/main" id="{2A7373DD-EF46-419D-81C4-38CAD64DB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999" y="1398103"/>
            <a:ext cx="3080832" cy="5351479"/>
          </a:xfrm>
          <a:prstGeom prst="rect">
            <a:avLst/>
          </a:prstGeom>
        </p:spPr>
      </p:pic>
      <p:pic>
        <p:nvPicPr>
          <p:cNvPr id="7" name="図 6">
            <a:extLst>
              <a:ext uri="{FF2B5EF4-FFF2-40B4-BE49-F238E27FC236}">
                <a16:creationId xmlns:a16="http://schemas.microsoft.com/office/drawing/2014/main" id="{E648460F-CABC-4B01-A6BA-E5B69CD52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118" y="1268442"/>
            <a:ext cx="3081600" cy="5481140"/>
          </a:xfrm>
          <a:prstGeom prst="rect">
            <a:avLst/>
          </a:prstGeom>
        </p:spPr>
      </p:pic>
    </p:spTree>
    <p:extLst>
      <p:ext uri="{BB962C8B-B14F-4D97-AF65-F5344CB8AC3E}">
        <p14:creationId xmlns:p14="http://schemas.microsoft.com/office/powerpoint/2010/main" val="2177136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79587-D926-4D11-916B-558817FCDEE2}"/>
              </a:ext>
            </a:extLst>
          </p:cNvPr>
          <p:cNvSpPr>
            <a:spLocks noGrp="1"/>
          </p:cNvSpPr>
          <p:nvPr>
            <p:ph type="title"/>
          </p:nvPr>
        </p:nvSpPr>
        <p:spPr/>
        <p:txBody>
          <a:bodyPr/>
          <a:lstStyle/>
          <a:p>
            <a:endParaRPr kumimoji="1" lang="ja-JP" altLang="en-US"/>
          </a:p>
        </p:txBody>
      </p:sp>
      <p:pic>
        <p:nvPicPr>
          <p:cNvPr id="5" name="コンテンツ プレースホルダー 4">
            <a:extLst>
              <a:ext uri="{FF2B5EF4-FFF2-40B4-BE49-F238E27FC236}">
                <a16:creationId xmlns:a16="http://schemas.microsoft.com/office/drawing/2014/main" id="{5BB4B132-0481-4F0F-9071-4ECD9C29D6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9192" y="707172"/>
            <a:ext cx="5731953" cy="3095410"/>
          </a:xfrm>
        </p:spPr>
      </p:pic>
      <p:pic>
        <p:nvPicPr>
          <p:cNvPr id="7" name="図 6">
            <a:extLst>
              <a:ext uri="{FF2B5EF4-FFF2-40B4-BE49-F238E27FC236}">
                <a16:creationId xmlns:a16="http://schemas.microsoft.com/office/drawing/2014/main" id="{852BB49E-0DDB-4BE2-BB05-A5683818B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69" y="623097"/>
            <a:ext cx="5393758" cy="3275048"/>
          </a:xfrm>
          <a:prstGeom prst="rect">
            <a:avLst/>
          </a:prstGeom>
        </p:spPr>
      </p:pic>
      <p:sp>
        <p:nvSpPr>
          <p:cNvPr id="8" name="テキスト ボックス 7">
            <a:extLst>
              <a:ext uri="{FF2B5EF4-FFF2-40B4-BE49-F238E27FC236}">
                <a16:creationId xmlns:a16="http://schemas.microsoft.com/office/drawing/2014/main" id="{6B07B312-C720-4987-9A2A-D5E694169DB5}"/>
              </a:ext>
            </a:extLst>
          </p:cNvPr>
          <p:cNvSpPr txBox="1"/>
          <p:nvPr/>
        </p:nvSpPr>
        <p:spPr>
          <a:xfrm>
            <a:off x="710855" y="3792562"/>
            <a:ext cx="10642945" cy="2677656"/>
          </a:xfrm>
          <a:prstGeom prst="rect">
            <a:avLst/>
          </a:prstGeom>
          <a:noFill/>
        </p:spPr>
        <p:txBody>
          <a:bodyPr wrap="square" rtlCol="0">
            <a:spAutoFit/>
          </a:bodyPr>
          <a:lstStyle/>
          <a:p>
            <a:r>
              <a:rPr kumimoji="1" lang="ja-JP" altLang="en-US" sz="2400" dirty="0"/>
              <a:t>最近では、メルカリだとタモリさん、ラクマだと山崎賢人さんが</a:t>
            </a:r>
            <a:endParaRPr kumimoji="1" lang="en-US" altLang="ja-JP" sz="2400" dirty="0"/>
          </a:p>
          <a:p>
            <a:r>
              <a:rPr kumimoji="1" lang="en-US" altLang="ja-JP" sz="2400" dirty="0"/>
              <a:t>CM</a:t>
            </a:r>
            <a:r>
              <a:rPr kumimoji="1" lang="ja-JP" altLang="en-US" sz="2400" dirty="0"/>
              <a:t>で広告に出演。</a:t>
            </a:r>
            <a:endParaRPr kumimoji="1" lang="en-US" altLang="ja-JP" sz="2400" dirty="0"/>
          </a:p>
          <a:p>
            <a:r>
              <a:rPr lang="ja-JP" altLang="en-US" sz="2400" dirty="0"/>
              <a:t>何度がお目にかかるかと思います。</a:t>
            </a:r>
            <a:endParaRPr lang="en-US" altLang="ja-JP" sz="2400" dirty="0"/>
          </a:p>
          <a:p>
            <a:endParaRPr kumimoji="1" lang="en-US" altLang="ja-JP" sz="2400" dirty="0"/>
          </a:p>
          <a:p>
            <a:r>
              <a:rPr lang="ja-JP" altLang="en-US" sz="2400" dirty="0"/>
              <a:t>では次に、フリマアプリを日本で何人ほど利用されていると</a:t>
            </a:r>
            <a:endParaRPr lang="en-US" altLang="ja-JP" sz="2400" dirty="0"/>
          </a:p>
          <a:p>
            <a:r>
              <a:rPr lang="ja-JP" altLang="en-US" sz="2400" dirty="0"/>
              <a:t>思いますでしょうか？</a:t>
            </a:r>
            <a:endParaRPr lang="en-US" altLang="ja-JP" sz="2400" dirty="0"/>
          </a:p>
          <a:p>
            <a:endParaRPr kumimoji="1" lang="ja-JP" altLang="en-US" sz="2400" dirty="0"/>
          </a:p>
        </p:txBody>
      </p:sp>
    </p:spTree>
    <p:extLst>
      <p:ext uri="{BB962C8B-B14F-4D97-AF65-F5344CB8AC3E}">
        <p14:creationId xmlns:p14="http://schemas.microsoft.com/office/powerpoint/2010/main" val="778388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６．不用品</a:t>
            </a:r>
          </a:p>
        </p:txBody>
      </p:sp>
      <p:pic>
        <p:nvPicPr>
          <p:cNvPr id="5" name="図 4">
            <a:extLst>
              <a:ext uri="{FF2B5EF4-FFF2-40B4-BE49-F238E27FC236}">
                <a16:creationId xmlns:a16="http://schemas.microsoft.com/office/drawing/2014/main" id="{2C75B46F-6BCF-419D-85F6-099DD0833C41}"/>
              </a:ext>
            </a:extLst>
          </p:cNvPr>
          <p:cNvPicPr>
            <a:picLocks noChangeAspect="1"/>
          </p:cNvPicPr>
          <p:nvPr/>
        </p:nvPicPr>
        <p:blipFill rotWithShape="1">
          <a:blip r:embed="rId2">
            <a:extLst>
              <a:ext uri="{28A0092B-C50C-407E-A947-70E740481C1C}">
                <a14:useLocalDpi xmlns:a14="http://schemas.microsoft.com/office/drawing/2010/main" val="0"/>
              </a:ext>
            </a:extLst>
          </a:blip>
          <a:srcRect t="12516"/>
          <a:stretch/>
        </p:blipFill>
        <p:spPr>
          <a:xfrm>
            <a:off x="1643612" y="1378226"/>
            <a:ext cx="3855697" cy="5344444"/>
          </a:xfrm>
          <a:prstGeom prst="rect">
            <a:avLst/>
          </a:prstGeom>
        </p:spPr>
      </p:pic>
      <p:pic>
        <p:nvPicPr>
          <p:cNvPr id="7" name="図 6">
            <a:extLst>
              <a:ext uri="{FF2B5EF4-FFF2-40B4-BE49-F238E27FC236}">
                <a16:creationId xmlns:a16="http://schemas.microsoft.com/office/drawing/2014/main" id="{245F0C81-1EAE-4AF4-ACDE-7E1E035AB0F1}"/>
              </a:ext>
            </a:extLst>
          </p:cNvPr>
          <p:cNvPicPr>
            <a:picLocks noChangeAspect="1"/>
          </p:cNvPicPr>
          <p:nvPr/>
        </p:nvPicPr>
        <p:blipFill rotWithShape="1">
          <a:blip r:embed="rId3">
            <a:extLst>
              <a:ext uri="{28A0092B-C50C-407E-A947-70E740481C1C}">
                <a14:useLocalDpi xmlns:a14="http://schemas.microsoft.com/office/drawing/2010/main" val="0"/>
              </a:ext>
            </a:extLst>
          </a:blip>
          <a:srcRect t="8975"/>
          <a:stretch/>
        </p:blipFill>
        <p:spPr>
          <a:xfrm>
            <a:off x="7189843" y="1214323"/>
            <a:ext cx="3855697" cy="5462828"/>
          </a:xfrm>
          <a:prstGeom prst="rect">
            <a:avLst/>
          </a:prstGeom>
        </p:spPr>
      </p:pic>
      <p:sp>
        <p:nvSpPr>
          <p:cNvPr id="8" name="正方形/長方形 7">
            <a:extLst>
              <a:ext uri="{FF2B5EF4-FFF2-40B4-BE49-F238E27FC236}">
                <a16:creationId xmlns:a16="http://schemas.microsoft.com/office/drawing/2014/main" id="{89177EE6-250D-4127-980C-027442AA9096}"/>
              </a:ext>
            </a:extLst>
          </p:cNvPr>
          <p:cNvSpPr/>
          <p:nvPr/>
        </p:nvSpPr>
        <p:spPr>
          <a:xfrm>
            <a:off x="1643612" y="1378226"/>
            <a:ext cx="441220" cy="48543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F5813725-22A3-4432-B571-400713B3F033}"/>
              </a:ext>
            </a:extLst>
          </p:cNvPr>
          <p:cNvSpPr/>
          <p:nvPr/>
        </p:nvSpPr>
        <p:spPr>
          <a:xfrm>
            <a:off x="7158053" y="1213105"/>
            <a:ext cx="441220" cy="5019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2174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７．その他</a:t>
            </a:r>
          </a:p>
        </p:txBody>
      </p:sp>
      <p:sp>
        <p:nvSpPr>
          <p:cNvPr id="4" name="テキスト ボックス 3">
            <a:extLst>
              <a:ext uri="{FF2B5EF4-FFF2-40B4-BE49-F238E27FC236}">
                <a16:creationId xmlns:a16="http://schemas.microsoft.com/office/drawing/2014/main" id="{77032B99-5E4A-4DB6-9CB9-F160336FB6AB}"/>
              </a:ext>
            </a:extLst>
          </p:cNvPr>
          <p:cNvSpPr txBox="1"/>
          <p:nvPr/>
        </p:nvSpPr>
        <p:spPr>
          <a:xfrm>
            <a:off x="1755647" y="1905506"/>
            <a:ext cx="9202521" cy="2677656"/>
          </a:xfrm>
          <a:prstGeom prst="rect">
            <a:avLst/>
          </a:prstGeom>
          <a:noFill/>
        </p:spPr>
        <p:txBody>
          <a:bodyPr wrap="square" rtlCol="0">
            <a:spAutoFit/>
          </a:bodyPr>
          <a:lstStyle/>
          <a:p>
            <a:r>
              <a:rPr kumimoji="1" lang="ja-JP" altLang="en-US" sz="2400" dirty="0"/>
              <a:t>①代理出品</a:t>
            </a:r>
            <a:endParaRPr kumimoji="1" lang="en-US" altLang="ja-JP" sz="2400" dirty="0"/>
          </a:p>
          <a:p>
            <a:r>
              <a:rPr lang="ja-JP" altLang="en-US" sz="2400" dirty="0"/>
              <a:t>②海外輸入</a:t>
            </a:r>
            <a:endParaRPr lang="en-US" altLang="ja-JP" sz="2400" dirty="0"/>
          </a:p>
          <a:p>
            <a:r>
              <a:rPr kumimoji="1" lang="ja-JP" altLang="en-US" sz="2400" dirty="0"/>
              <a:t>③ハイブランド卸し</a:t>
            </a:r>
            <a:endParaRPr kumimoji="1" lang="en-US" altLang="ja-JP" sz="2400" dirty="0"/>
          </a:p>
          <a:p>
            <a:r>
              <a:rPr lang="ja-JP" altLang="en-US" sz="2400" dirty="0"/>
              <a:t>④０円転売</a:t>
            </a:r>
            <a:endParaRPr lang="en-US" altLang="ja-JP" sz="2400" dirty="0"/>
          </a:p>
          <a:p>
            <a:r>
              <a:rPr kumimoji="1" lang="ja-JP" altLang="en-US" sz="2400" dirty="0"/>
              <a:t>⑤サプリ　チラシによるサポート</a:t>
            </a:r>
            <a:endParaRPr kumimoji="1" lang="en-US" altLang="ja-JP" sz="2400" dirty="0"/>
          </a:p>
          <a:p>
            <a:r>
              <a:rPr lang="ja-JP" altLang="en-US" sz="2400" dirty="0"/>
              <a:t>⑥スニーカー抽選</a:t>
            </a:r>
            <a:endParaRPr lang="en-US" altLang="ja-JP" sz="2400" dirty="0"/>
          </a:p>
          <a:p>
            <a:endParaRPr kumimoji="1" lang="en-US" altLang="ja-JP" sz="2400" dirty="0"/>
          </a:p>
        </p:txBody>
      </p:sp>
    </p:spTree>
    <p:extLst>
      <p:ext uri="{BB962C8B-B14F-4D97-AF65-F5344CB8AC3E}">
        <p14:creationId xmlns:p14="http://schemas.microsoft.com/office/powerpoint/2010/main" val="2251124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3BC9FF-360B-4CA4-B3D3-1F66CC99C3D8}"/>
              </a:ext>
            </a:extLst>
          </p:cNvPr>
          <p:cNvSpPr>
            <a:spLocks noGrp="1"/>
          </p:cNvSpPr>
          <p:nvPr>
            <p:ph type="title"/>
          </p:nvPr>
        </p:nvSpPr>
        <p:spPr/>
        <p:txBody>
          <a:bodyPr/>
          <a:lstStyle/>
          <a:p>
            <a:r>
              <a:rPr kumimoji="1" lang="ja-JP" altLang="en-US" dirty="0"/>
              <a:t>コンテンツ料金</a:t>
            </a:r>
          </a:p>
        </p:txBody>
      </p:sp>
      <p:sp>
        <p:nvSpPr>
          <p:cNvPr id="4" name="テキスト ボックス 3">
            <a:extLst>
              <a:ext uri="{FF2B5EF4-FFF2-40B4-BE49-F238E27FC236}">
                <a16:creationId xmlns:a16="http://schemas.microsoft.com/office/drawing/2014/main" id="{4944EFD3-D32D-43A3-9677-7232150A237C}"/>
              </a:ext>
            </a:extLst>
          </p:cNvPr>
          <p:cNvSpPr txBox="1"/>
          <p:nvPr/>
        </p:nvSpPr>
        <p:spPr>
          <a:xfrm>
            <a:off x="3525927" y="2385632"/>
            <a:ext cx="5559552" cy="830997"/>
          </a:xfrm>
          <a:prstGeom prst="rect">
            <a:avLst/>
          </a:prstGeom>
          <a:noFill/>
        </p:spPr>
        <p:txBody>
          <a:bodyPr wrap="square" rtlCol="0">
            <a:spAutoFit/>
          </a:bodyPr>
          <a:lstStyle/>
          <a:p>
            <a:r>
              <a:rPr kumimoji="1" lang="ja-JP" altLang="en-US" sz="2400" dirty="0"/>
              <a:t>初期費用：２</a:t>
            </a:r>
            <a:r>
              <a:rPr lang="ja-JP" altLang="en-US" sz="2400" dirty="0"/>
              <a:t>５０００円</a:t>
            </a:r>
            <a:endParaRPr lang="en-US" altLang="ja-JP" sz="2400" dirty="0"/>
          </a:p>
          <a:p>
            <a:r>
              <a:rPr kumimoji="1" lang="ja-JP" altLang="en-US" sz="2400" dirty="0"/>
              <a:t>月額料金：９９００円</a:t>
            </a:r>
            <a:endParaRPr kumimoji="1" lang="en-US" altLang="ja-JP" sz="2400" dirty="0"/>
          </a:p>
        </p:txBody>
      </p:sp>
    </p:spTree>
    <p:extLst>
      <p:ext uri="{BB962C8B-B14F-4D97-AF65-F5344CB8AC3E}">
        <p14:creationId xmlns:p14="http://schemas.microsoft.com/office/powerpoint/2010/main" val="55981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A82BC-AADB-4BDC-8473-0EC102A9A91C}"/>
              </a:ext>
            </a:extLst>
          </p:cNvPr>
          <p:cNvSpPr>
            <a:spLocks noGrp="1"/>
          </p:cNvSpPr>
          <p:nvPr>
            <p:ph type="title"/>
          </p:nvPr>
        </p:nvSpPr>
        <p:spPr/>
        <p:txBody>
          <a:bodyPr/>
          <a:lstStyle/>
          <a:p>
            <a:endParaRPr kumimoji="1" lang="ja-JP" altLang="en-US" dirty="0"/>
          </a:p>
        </p:txBody>
      </p:sp>
      <p:sp>
        <p:nvSpPr>
          <p:cNvPr id="5" name="テキスト ボックス 4">
            <a:extLst>
              <a:ext uri="{FF2B5EF4-FFF2-40B4-BE49-F238E27FC236}">
                <a16:creationId xmlns:a16="http://schemas.microsoft.com/office/drawing/2014/main" id="{D5BD6F1B-038C-4979-8071-589BA0CC155F}"/>
              </a:ext>
            </a:extLst>
          </p:cNvPr>
          <p:cNvSpPr txBox="1"/>
          <p:nvPr/>
        </p:nvSpPr>
        <p:spPr>
          <a:xfrm>
            <a:off x="954157" y="1549109"/>
            <a:ext cx="10449339" cy="3046988"/>
          </a:xfrm>
          <a:prstGeom prst="rect">
            <a:avLst/>
          </a:prstGeom>
          <a:noFill/>
        </p:spPr>
        <p:txBody>
          <a:bodyPr wrap="square" rtlCol="0">
            <a:spAutoFit/>
          </a:bodyPr>
          <a:lstStyle/>
          <a:p>
            <a:r>
              <a:rPr kumimoji="1" lang="ja-JP" altLang="en-US" sz="2400" dirty="0"/>
              <a:t>実は約</a:t>
            </a:r>
            <a:r>
              <a:rPr kumimoji="1" lang="en-US" altLang="ja-JP" sz="2400" dirty="0"/>
              <a:t>4744</a:t>
            </a:r>
            <a:r>
              <a:rPr kumimoji="1" lang="ja-JP" altLang="en-US" sz="2400" dirty="0"/>
              <a:t>万人がフリマアプリを利用しています</a:t>
            </a:r>
            <a:endParaRPr kumimoji="1" lang="en-US" altLang="ja-JP" sz="2400" dirty="0"/>
          </a:p>
          <a:p>
            <a:r>
              <a:rPr lang="ja-JP" altLang="en-US" sz="2400" dirty="0"/>
              <a:t>約</a:t>
            </a:r>
            <a:r>
              <a:rPr lang="en-US" altLang="ja-JP" sz="2400" dirty="0"/>
              <a:t>4700</a:t>
            </a:r>
            <a:r>
              <a:rPr lang="ja-JP" altLang="en-US" sz="2400" dirty="0"/>
              <a:t>万人の利用者に売れる商品を</a:t>
            </a:r>
            <a:r>
              <a:rPr lang="en-US" altLang="ja-JP" sz="2400" dirty="0"/>
              <a:t>5</a:t>
            </a:r>
            <a:r>
              <a:rPr lang="ja-JP" altLang="en-US" sz="2400" dirty="0"/>
              <a:t>年かけたノウハウでマンツーマンで情報を提供していきます</a:t>
            </a:r>
            <a:endParaRPr lang="en-US" altLang="ja-JP" sz="2400" dirty="0"/>
          </a:p>
          <a:p>
            <a:endParaRPr lang="en-US" altLang="ja-JP" sz="2400" dirty="0"/>
          </a:p>
          <a:p>
            <a:endParaRPr kumimoji="1" lang="en-US" altLang="ja-JP" sz="2400" dirty="0"/>
          </a:p>
          <a:p>
            <a:endParaRPr lang="en-US" altLang="ja-JP" sz="2400" dirty="0"/>
          </a:p>
          <a:p>
            <a:endParaRPr kumimoji="1" lang="en-US" altLang="ja-JP" sz="2400" dirty="0"/>
          </a:p>
          <a:p>
            <a:endParaRPr kumimoji="1" lang="ja-JP" altLang="en-US" sz="2400" dirty="0"/>
          </a:p>
        </p:txBody>
      </p:sp>
    </p:spTree>
    <p:extLst>
      <p:ext uri="{BB962C8B-B14F-4D97-AF65-F5344CB8AC3E}">
        <p14:creationId xmlns:p14="http://schemas.microsoft.com/office/powerpoint/2010/main" val="277233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F415CE4B-BADE-4CC0-B6F5-80D510614E67}"/>
              </a:ext>
            </a:extLst>
          </p:cNvPr>
          <p:cNvSpPr/>
          <p:nvPr/>
        </p:nvSpPr>
        <p:spPr>
          <a:xfrm>
            <a:off x="1427747" y="593557"/>
            <a:ext cx="2550695" cy="1315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8A48757-E9DF-4F48-9AA4-910B04871596}"/>
              </a:ext>
            </a:extLst>
          </p:cNvPr>
          <p:cNvSpPr/>
          <p:nvPr/>
        </p:nvSpPr>
        <p:spPr>
          <a:xfrm>
            <a:off x="7820528" y="593557"/>
            <a:ext cx="2550695" cy="13154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F134A92-6026-4CA0-A383-27A1AFE7B0C0}"/>
              </a:ext>
            </a:extLst>
          </p:cNvPr>
          <p:cNvSpPr txBox="1"/>
          <p:nvPr/>
        </p:nvSpPr>
        <p:spPr>
          <a:xfrm>
            <a:off x="1828799" y="946484"/>
            <a:ext cx="1957137" cy="584775"/>
          </a:xfrm>
          <a:prstGeom prst="rect">
            <a:avLst/>
          </a:prstGeom>
          <a:noFill/>
        </p:spPr>
        <p:txBody>
          <a:bodyPr wrap="square" rtlCol="0">
            <a:spAutoFit/>
          </a:bodyPr>
          <a:lstStyle/>
          <a:p>
            <a:r>
              <a:rPr kumimoji="1" lang="ja-JP" altLang="en-US" sz="3200" dirty="0"/>
              <a:t>メリット</a:t>
            </a:r>
          </a:p>
        </p:txBody>
      </p:sp>
      <p:sp>
        <p:nvSpPr>
          <p:cNvPr id="7" name="テキスト ボックス 6">
            <a:extLst>
              <a:ext uri="{FF2B5EF4-FFF2-40B4-BE49-F238E27FC236}">
                <a16:creationId xmlns:a16="http://schemas.microsoft.com/office/drawing/2014/main" id="{39293DB1-2A8E-4F23-9D5B-DE94B5CC5789}"/>
              </a:ext>
            </a:extLst>
          </p:cNvPr>
          <p:cNvSpPr txBox="1"/>
          <p:nvPr/>
        </p:nvSpPr>
        <p:spPr>
          <a:xfrm>
            <a:off x="8045116" y="958895"/>
            <a:ext cx="2406315" cy="584775"/>
          </a:xfrm>
          <a:prstGeom prst="rect">
            <a:avLst/>
          </a:prstGeom>
          <a:noFill/>
        </p:spPr>
        <p:txBody>
          <a:bodyPr wrap="square" rtlCol="0">
            <a:spAutoFit/>
          </a:bodyPr>
          <a:lstStyle/>
          <a:p>
            <a:r>
              <a:rPr kumimoji="1" lang="ja-JP" altLang="en-US" sz="3200" dirty="0"/>
              <a:t>デメリット</a:t>
            </a:r>
          </a:p>
        </p:txBody>
      </p:sp>
      <p:cxnSp>
        <p:nvCxnSpPr>
          <p:cNvPr id="9" name="直線コネクタ 8">
            <a:extLst>
              <a:ext uri="{FF2B5EF4-FFF2-40B4-BE49-F238E27FC236}">
                <a16:creationId xmlns:a16="http://schemas.microsoft.com/office/drawing/2014/main" id="{F5C4C54F-2D9F-4196-8DCB-11F07474EF5D}"/>
              </a:ext>
            </a:extLst>
          </p:cNvPr>
          <p:cNvCxnSpPr>
            <a:cxnSpLocks/>
          </p:cNvCxnSpPr>
          <p:nvPr/>
        </p:nvCxnSpPr>
        <p:spPr>
          <a:xfrm>
            <a:off x="385011" y="2197768"/>
            <a:ext cx="1158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80801FA1-5CEC-4C6A-81FD-A3814CCF806A}"/>
              </a:ext>
            </a:extLst>
          </p:cNvPr>
          <p:cNvCxnSpPr>
            <a:cxnSpLocks/>
          </p:cNvCxnSpPr>
          <p:nvPr/>
        </p:nvCxnSpPr>
        <p:spPr>
          <a:xfrm>
            <a:off x="5839326" y="304800"/>
            <a:ext cx="0" cy="6368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172B52F-E3A1-440F-B852-5E7B1389287B}"/>
              </a:ext>
            </a:extLst>
          </p:cNvPr>
          <p:cNvSpPr txBox="1"/>
          <p:nvPr/>
        </p:nvSpPr>
        <p:spPr>
          <a:xfrm>
            <a:off x="385011" y="2598821"/>
            <a:ext cx="4251121" cy="461665"/>
          </a:xfrm>
          <a:prstGeom prst="rect">
            <a:avLst/>
          </a:prstGeom>
          <a:noFill/>
        </p:spPr>
        <p:txBody>
          <a:bodyPr wrap="square" rtlCol="0">
            <a:spAutoFit/>
          </a:bodyPr>
          <a:lstStyle/>
          <a:p>
            <a:r>
              <a:rPr kumimoji="1" lang="ja-JP" altLang="en-US" sz="2400" dirty="0"/>
              <a:t>・資金不要で始められる</a:t>
            </a:r>
          </a:p>
        </p:txBody>
      </p:sp>
      <p:sp>
        <p:nvSpPr>
          <p:cNvPr id="15" name="テキスト ボックス 14">
            <a:extLst>
              <a:ext uri="{FF2B5EF4-FFF2-40B4-BE49-F238E27FC236}">
                <a16:creationId xmlns:a16="http://schemas.microsoft.com/office/drawing/2014/main" id="{277BBC9C-1E4B-464E-93E6-1D0306A550FB}"/>
              </a:ext>
            </a:extLst>
          </p:cNvPr>
          <p:cNvSpPr txBox="1"/>
          <p:nvPr/>
        </p:nvSpPr>
        <p:spPr>
          <a:xfrm>
            <a:off x="393032" y="3139878"/>
            <a:ext cx="4628143" cy="830997"/>
          </a:xfrm>
          <a:prstGeom prst="rect">
            <a:avLst/>
          </a:prstGeom>
          <a:noFill/>
        </p:spPr>
        <p:txBody>
          <a:bodyPr wrap="square" rtlCol="0">
            <a:spAutoFit/>
          </a:bodyPr>
          <a:lstStyle/>
          <a:p>
            <a:r>
              <a:rPr kumimoji="1" lang="ja-JP" altLang="en-US" sz="2400" dirty="0"/>
              <a:t>・移動などの隙間時間で利益を　</a:t>
            </a:r>
            <a:endParaRPr kumimoji="1" lang="en-US" altLang="ja-JP" sz="2400" dirty="0"/>
          </a:p>
          <a:p>
            <a:r>
              <a:rPr lang="ja-JP" altLang="en-US" sz="2400" dirty="0"/>
              <a:t>　出せる</a:t>
            </a:r>
            <a:endParaRPr kumimoji="1" lang="ja-JP" altLang="en-US" sz="2400" dirty="0"/>
          </a:p>
        </p:txBody>
      </p:sp>
      <p:sp>
        <p:nvSpPr>
          <p:cNvPr id="16" name="テキスト ボックス 15">
            <a:extLst>
              <a:ext uri="{FF2B5EF4-FFF2-40B4-BE49-F238E27FC236}">
                <a16:creationId xmlns:a16="http://schemas.microsoft.com/office/drawing/2014/main" id="{E35855B1-6A04-40FE-9653-6E67A1135B7F}"/>
              </a:ext>
            </a:extLst>
          </p:cNvPr>
          <p:cNvSpPr txBox="1"/>
          <p:nvPr/>
        </p:nvSpPr>
        <p:spPr>
          <a:xfrm>
            <a:off x="385028" y="4038053"/>
            <a:ext cx="5454295" cy="830997"/>
          </a:xfrm>
          <a:prstGeom prst="rect">
            <a:avLst/>
          </a:prstGeom>
          <a:noFill/>
        </p:spPr>
        <p:txBody>
          <a:bodyPr wrap="square" rtlCol="0">
            <a:spAutoFit/>
          </a:bodyPr>
          <a:lstStyle/>
          <a:p>
            <a:r>
              <a:rPr kumimoji="1" lang="ja-JP" altLang="en-US" sz="2400" dirty="0"/>
              <a:t>・安心の企業サービスを利用している</a:t>
            </a:r>
            <a:endParaRPr kumimoji="1" lang="en-US" altLang="ja-JP" sz="2400" dirty="0"/>
          </a:p>
          <a:p>
            <a:r>
              <a:rPr lang="ja-JP" altLang="en-US" sz="2400" dirty="0"/>
              <a:t>　</a:t>
            </a:r>
            <a:r>
              <a:rPr kumimoji="1" lang="ja-JP" altLang="en-US" sz="2400" dirty="0"/>
              <a:t>ため集客スキルが不要</a:t>
            </a:r>
          </a:p>
        </p:txBody>
      </p:sp>
      <p:sp>
        <p:nvSpPr>
          <p:cNvPr id="17" name="テキスト ボックス 16">
            <a:extLst>
              <a:ext uri="{FF2B5EF4-FFF2-40B4-BE49-F238E27FC236}">
                <a16:creationId xmlns:a16="http://schemas.microsoft.com/office/drawing/2014/main" id="{886E0E04-E096-4A8F-8FE4-BB13E3D054D1}"/>
              </a:ext>
            </a:extLst>
          </p:cNvPr>
          <p:cNvSpPr txBox="1"/>
          <p:nvPr/>
        </p:nvSpPr>
        <p:spPr>
          <a:xfrm>
            <a:off x="393033" y="4997752"/>
            <a:ext cx="4628137" cy="830997"/>
          </a:xfrm>
          <a:prstGeom prst="rect">
            <a:avLst/>
          </a:prstGeom>
          <a:noFill/>
        </p:spPr>
        <p:txBody>
          <a:bodyPr wrap="square" rtlCol="0">
            <a:spAutoFit/>
          </a:bodyPr>
          <a:lstStyle/>
          <a:p>
            <a:r>
              <a:rPr kumimoji="1" lang="ja-JP" altLang="en-US" sz="2400" dirty="0"/>
              <a:t>・簡単に実行できる（アプリを</a:t>
            </a:r>
            <a:endParaRPr kumimoji="1" lang="en-US" altLang="ja-JP" sz="2400" dirty="0"/>
          </a:p>
          <a:p>
            <a:r>
              <a:rPr kumimoji="1" lang="ja-JP" altLang="en-US" sz="2400" dirty="0"/>
              <a:t>　ダウンロードするだけ）</a:t>
            </a:r>
          </a:p>
        </p:txBody>
      </p:sp>
      <p:sp>
        <p:nvSpPr>
          <p:cNvPr id="18" name="テキスト ボックス 17">
            <a:extLst>
              <a:ext uri="{FF2B5EF4-FFF2-40B4-BE49-F238E27FC236}">
                <a16:creationId xmlns:a16="http://schemas.microsoft.com/office/drawing/2014/main" id="{E49E8081-9AEA-4072-ACC8-2E66B398C7B6}"/>
              </a:ext>
            </a:extLst>
          </p:cNvPr>
          <p:cNvSpPr txBox="1"/>
          <p:nvPr/>
        </p:nvSpPr>
        <p:spPr>
          <a:xfrm>
            <a:off x="6096000" y="2678213"/>
            <a:ext cx="4604080" cy="830997"/>
          </a:xfrm>
          <a:prstGeom prst="rect">
            <a:avLst/>
          </a:prstGeom>
          <a:noFill/>
        </p:spPr>
        <p:txBody>
          <a:bodyPr wrap="square" rtlCol="0">
            <a:spAutoFit/>
          </a:bodyPr>
          <a:lstStyle/>
          <a:p>
            <a:r>
              <a:rPr kumimoji="1" lang="ja-JP" altLang="en-US" sz="2400" dirty="0"/>
              <a:t>・自身で梱包・発送しなければ</a:t>
            </a:r>
            <a:endParaRPr kumimoji="1" lang="en-US" altLang="ja-JP" sz="2400" dirty="0"/>
          </a:p>
          <a:p>
            <a:r>
              <a:rPr lang="ja-JP" altLang="en-US" sz="2400" dirty="0"/>
              <a:t>　</a:t>
            </a:r>
            <a:r>
              <a:rPr kumimoji="1" lang="ja-JP" altLang="en-US" sz="2400" dirty="0"/>
              <a:t>ならない</a:t>
            </a:r>
          </a:p>
        </p:txBody>
      </p:sp>
      <p:sp>
        <p:nvSpPr>
          <p:cNvPr id="19" name="テキスト ボックス 18">
            <a:extLst>
              <a:ext uri="{FF2B5EF4-FFF2-40B4-BE49-F238E27FC236}">
                <a16:creationId xmlns:a16="http://schemas.microsoft.com/office/drawing/2014/main" id="{3EBBEECE-6D35-4427-A498-FFBE00773DDF}"/>
              </a:ext>
            </a:extLst>
          </p:cNvPr>
          <p:cNvSpPr txBox="1"/>
          <p:nvPr/>
        </p:nvSpPr>
        <p:spPr>
          <a:xfrm>
            <a:off x="6095999" y="3509210"/>
            <a:ext cx="5871409" cy="830997"/>
          </a:xfrm>
          <a:prstGeom prst="rect">
            <a:avLst/>
          </a:prstGeom>
          <a:noFill/>
        </p:spPr>
        <p:txBody>
          <a:bodyPr wrap="square" rtlCol="0">
            <a:spAutoFit/>
          </a:bodyPr>
          <a:lstStyle/>
          <a:p>
            <a:r>
              <a:rPr kumimoji="1" lang="ja-JP" altLang="en-US" sz="2400" dirty="0"/>
              <a:t>・爆発</a:t>
            </a:r>
            <a:r>
              <a:rPr lang="ja-JP" altLang="en-US" sz="2400" dirty="0"/>
              <a:t>的な利益が出るビジネスではない　　</a:t>
            </a:r>
            <a:endParaRPr lang="en-US" altLang="ja-JP" sz="2400" dirty="0"/>
          </a:p>
          <a:p>
            <a:r>
              <a:rPr lang="ja-JP" altLang="en-US" sz="2400" dirty="0"/>
              <a:t>（初月</a:t>
            </a:r>
            <a:r>
              <a:rPr lang="en-US" altLang="ja-JP" sz="2400" dirty="0"/>
              <a:t>100</a:t>
            </a:r>
            <a:r>
              <a:rPr lang="ja-JP" altLang="en-US" sz="2400" dirty="0"/>
              <a:t>万円など）</a:t>
            </a:r>
            <a:endParaRPr kumimoji="1" lang="ja-JP" altLang="en-US" sz="2400" dirty="0"/>
          </a:p>
        </p:txBody>
      </p:sp>
    </p:spTree>
    <p:extLst>
      <p:ext uri="{BB962C8B-B14F-4D97-AF65-F5344CB8AC3E}">
        <p14:creationId xmlns:p14="http://schemas.microsoft.com/office/powerpoint/2010/main" val="64822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BFDCBDC3-F620-459E-B866-F43BBB7B34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5721075" cy="5797136"/>
          </a:xfrm>
        </p:spPr>
      </p:pic>
      <p:sp>
        <p:nvSpPr>
          <p:cNvPr id="10" name="テキスト ボックス 9">
            <a:extLst>
              <a:ext uri="{FF2B5EF4-FFF2-40B4-BE49-F238E27FC236}">
                <a16:creationId xmlns:a16="http://schemas.microsoft.com/office/drawing/2014/main" id="{E2F6C55A-C23F-4DF5-8100-C9083804025E}"/>
              </a:ext>
            </a:extLst>
          </p:cNvPr>
          <p:cNvSpPr txBox="1"/>
          <p:nvPr/>
        </p:nvSpPr>
        <p:spPr>
          <a:xfrm>
            <a:off x="6639339" y="529950"/>
            <a:ext cx="5387009" cy="5262979"/>
          </a:xfrm>
          <a:prstGeom prst="rect">
            <a:avLst/>
          </a:prstGeom>
          <a:noFill/>
        </p:spPr>
        <p:txBody>
          <a:bodyPr wrap="square" rtlCol="0">
            <a:spAutoFit/>
          </a:bodyPr>
          <a:lstStyle/>
          <a:p>
            <a:r>
              <a:rPr lang="ja-JP" altLang="en-US" sz="2400" dirty="0"/>
              <a:t>日本の携帯電話の普及率は現在、日本における</a:t>
            </a:r>
            <a:endParaRPr lang="en-US" altLang="ja-JP" sz="2400" dirty="0"/>
          </a:p>
          <a:p>
            <a:r>
              <a:rPr lang="ja-JP" altLang="en-US" sz="2400" dirty="0"/>
              <a:t>移動体通信</a:t>
            </a:r>
            <a:r>
              <a:rPr lang="en-US" altLang="ja-JP" sz="2400" dirty="0"/>
              <a:t>(</a:t>
            </a:r>
            <a:r>
              <a:rPr lang="ja-JP" altLang="en-US" sz="2400" dirty="0"/>
              <a:t>携帯電話、</a:t>
            </a:r>
            <a:r>
              <a:rPr lang="en-US" altLang="ja-JP" sz="2400" dirty="0"/>
              <a:t>PHS</a:t>
            </a:r>
            <a:r>
              <a:rPr lang="ja-JP" altLang="en-US" sz="2400" dirty="0"/>
              <a:t>、</a:t>
            </a:r>
            <a:r>
              <a:rPr lang="en-US" altLang="ja-JP" sz="2400" dirty="0"/>
              <a:t>BWA)</a:t>
            </a:r>
            <a:r>
              <a:rPr lang="ja-JP" altLang="en-US" sz="2400" dirty="0"/>
              <a:t>の</a:t>
            </a:r>
            <a:endParaRPr lang="en-US" altLang="ja-JP" sz="2400" dirty="0"/>
          </a:p>
          <a:p>
            <a:r>
              <a:rPr lang="ja-JP" altLang="en-US" sz="2400" dirty="0"/>
              <a:t>合計契約数は約</a:t>
            </a:r>
            <a:r>
              <a:rPr lang="en-US" altLang="ja-JP" sz="2400" dirty="0"/>
              <a:t>2</a:t>
            </a:r>
            <a:r>
              <a:rPr lang="ja-JP" altLang="en-US" sz="2400" dirty="0"/>
              <a:t>億</a:t>
            </a:r>
            <a:r>
              <a:rPr lang="en-US" altLang="ja-JP" sz="2400" dirty="0"/>
              <a:t>4603</a:t>
            </a:r>
            <a:r>
              <a:rPr lang="ja-JP" altLang="en-US" sz="2400" dirty="0"/>
              <a:t>万件 </a:t>
            </a:r>
          </a:p>
          <a:p>
            <a:r>
              <a:rPr lang="ja-JP" altLang="en-US" sz="2400" dirty="0"/>
              <a:t>日本の総人口が</a:t>
            </a:r>
            <a:endParaRPr lang="en-US" altLang="ja-JP" sz="2400" dirty="0"/>
          </a:p>
          <a:p>
            <a:r>
              <a:rPr lang="ja-JP" altLang="en-US" sz="2400" dirty="0"/>
              <a:t>約</a:t>
            </a:r>
            <a:r>
              <a:rPr lang="en-US" altLang="ja-JP" sz="2400" dirty="0"/>
              <a:t>1</a:t>
            </a:r>
            <a:r>
              <a:rPr lang="ja-JP" altLang="en-US" sz="2400" dirty="0"/>
              <a:t>億</a:t>
            </a:r>
            <a:r>
              <a:rPr lang="en-US" altLang="ja-JP" sz="2400" dirty="0"/>
              <a:t>2622</a:t>
            </a:r>
            <a:r>
              <a:rPr lang="ja-JP" altLang="en-US" sz="2400" dirty="0"/>
              <a:t>万人ですから</a:t>
            </a:r>
            <a:endParaRPr lang="en-US" altLang="ja-JP" sz="2400" dirty="0"/>
          </a:p>
          <a:p>
            <a:r>
              <a:rPr lang="ja-JP" altLang="en-US" sz="2400" dirty="0"/>
              <a:t>その普及率は約</a:t>
            </a:r>
            <a:r>
              <a:rPr lang="en-US" altLang="ja-JP" sz="2400" dirty="0"/>
              <a:t>187.9</a:t>
            </a:r>
            <a:r>
              <a:rPr lang="ja-JP" altLang="en-US" sz="2400" dirty="0"/>
              <a:t>％です</a:t>
            </a:r>
          </a:p>
          <a:p>
            <a:r>
              <a:rPr lang="ja-JP" altLang="en-US" sz="2400" dirty="0"/>
              <a:t>携帯電話の契約数だけでも</a:t>
            </a:r>
            <a:endParaRPr lang="en-US" altLang="ja-JP" sz="2400" dirty="0"/>
          </a:p>
          <a:p>
            <a:r>
              <a:rPr lang="en-US" altLang="ja-JP" sz="2400" dirty="0"/>
              <a:t>1</a:t>
            </a:r>
            <a:r>
              <a:rPr lang="ja-JP" altLang="en-US" sz="2400" dirty="0"/>
              <a:t>億</a:t>
            </a:r>
            <a:r>
              <a:rPr lang="en-US" altLang="ja-JP" sz="2400" dirty="0"/>
              <a:t>7307</a:t>
            </a:r>
            <a:r>
              <a:rPr lang="ja-JP" altLang="en-US" sz="2400" dirty="0"/>
              <a:t>台ですから</a:t>
            </a:r>
            <a:endParaRPr lang="en-US" altLang="ja-JP" sz="2400" dirty="0"/>
          </a:p>
          <a:p>
            <a:r>
              <a:rPr lang="ja-JP" altLang="en-US" sz="2400" dirty="0"/>
              <a:t>その普及率は約</a:t>
            </a:r>
            <a:r>
              <a:rPr lang="en-US" altLang="ja-JP" sz="2400" dirty="0"/>
              <a:t>137.1</a:t>
            </a:r>
            <a:r>
              <a:rPr lang="ja-JP" altLang="en-US" sz="2400" dirty="0"/>
              <a:t>％となります</a:t>
            </a:r>
          </a:p>
          <a:p>
            <a:endParaRPr lang="ja-JP" altLang="en-US" sz="2400" dirty="0"/>
          </a:p>
          <a:p>
            <a:r>
              <a:rPr lang="ja-JP" altLang="en-US" sz="2400" dirty="0"/>
              <a:t>なんで</a:t>
            </a:r>
            <a:r>
              <a:rPr lang="en-US" altLang="ja-JP" sz="2400" dirty="0"/>
              <a:t>1</a:t>
            </a:r>
            <a:r>
              <a:rPr lang="ja-JP" altLang="en-US" sz="2400" dirty="0"/>
              <a:t>人</a:t>
            </a:r>
            <a:r>
              <a:rPr lang="en-US" altLang="ja-JP" sz="2400" dirty="0"/>
              <a:t>1</a:t>
            </a:r>
            <a:r>
              <a:rPr lang="ja-JP" altLang="en-US" sz="2400" dirty="0"/>
              <a:t>台もしくは</a:t>
            </a:r>
            <a:r>
              <a:rPr lang="en-US" altLang="ja-JP" sz="2400" dirty="0"/>
              <a:t>2</a:t>
            </a:r>
            <a:r>
              <a:rPr lang="ja-JP" altLang="en-US" sz="2400" dirty="0"/>
              <a:t>台の計算🧮</a:t>
            </a:r>
          </a:p>
          <a:p>
            <a:endParaRPr lang="ja-JP" altLang="en-US" sz="2400" dirty="0"/>
          </a:p>
          <a:p>
            <a:r>
              <a:rPr lang="en-US" altLang="ja-JP" sz="2400" dirty="0"/>
              <a:t>2</a:t>
            </a:r>
            <a:r>
              <a:rPr lang="ja-JP" altLang="en-US" sz="2400" dirty="0"/>
              <a:t>億</a:t>
            </a:r>
            <a:r>
              <a:rPr lang="en-US" altLang="ja-JP" sz="2400" dirty="0"/>
              <a:t>4603</a:t>
            </a:r>
            <a:r>
              <a:rPr lang="ja-JP" altLang="en-US" sz="2400" dirty="0"/>
              <a:t>万件</a:t>
            </a:r>
            <a:r>
              <a:rPr lang="en-US" altLang="ja-JP" sz="2400" dirty="0"/>
              <a:t>(</a:t>
            </a:r>
            <a:r>
              <a:rPr lang="ja-JP" altLang="en-US" sz="2400" dirty="0"/>
              <a:t>携帯契約台数</a:t>
            </a:r>
            <a:r>
              <a:rPr lang="en-US" altLang="ja-JP" sz="2400" dirty="0"/>
              <a:t>)</a:t>
            </a:r>
            <a:endParaRPr kumimoji="1" lang="ja-JP" altLang="en-US" sz="2400" dirty="0"/>
          </a:p>
        </p:txBody>
      </p:sp>
    </p:spTree>
    <p:extLst>
      <p:ext uri="{BB962C8B-B14F-4D97-AF65-F5344CB8AC3E}">
        <p14:creationId xmlns:p14="http://schemas.microsoft.com/office/powerpoint/2010/main" val="3596678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コンテンツ プレースホルダー 5">
            <a:extLst>
              <a:ext uri="{FF2B5EF4-FFF2-40B4-BE49-F238E27FC236}">
                <a16:creationId xmlns:a16="http://schemas.microsoft.com/office/drawing/2014/main" id="{215BF9CA-B7A7-4278-A89C-1B75930D7FD1}"/>
              </a:ext>
            </a:extLst>
          </p:cNvPr>
          <p:cNvGraphicFramePr>
            <a:graphicFrameLocks noGrp="1"/>
          </p:cNvGraphicFramePr>
          <p:nvPr>
            <p:ph idx="1"/>
            <p:extLst>
              <p:ext uri="{D42A27DB-BD31-4B8C-83A1-F6EECF244321}">
                <p14:modId xmlns:p14="http://schemas.microsoft.com/office/powerpoint/2010/main" val="2193995704"/>
              </p:ext>
            </p:extLst>
          </p:nvPr>
        </p:nvGraphicFramePr>
        <p:xfrm>
          <a:off x="556591" y="331653"/>
          <a:ext cx="10430508" cy="54264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1477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4F6B76AE-E7B5-4A1E-B250-FA4F75C7B656}"/>
              </a:ext>
            </a:extLst>
          </p:cNvPr>
          <p:cNvSpPr txBox="1"/>
          <p:nvPr/>
        </p:nvSpPr>
        <p:spPr>
          <a:xfrm>
            <a:off x="1258955" y="900101"/>
            <a:ext cx="9395793" cy="4770537"/>
          </a:xfrm>
          <a:prstGeom prst="rect">
            <a:avLst/>
          </a:prstGeom>
          <a:noFill/>
        </p:spPr>
        <p:txBody>
          <a:bodyPr wrap="square" rtlCol="0">
            <a:spAutoFit/>
          </a:bodyPr>
          <a:lstStyle/>
          <a:p>
            <a:r>
              <a:rPr lang="ja-JP" altLang="en-US" sz="2000" dirty="0"/>
              <a:t>フリマアプリの利用率は、前述のとおり</a:t>
            </a:r>
            <a:r>
              <a:rPr lang="en-US" altLang="ja-JP" sz="2000" dirty="0"/>
              <a:t>21.1</a:t>
            </a:r>
            <a:r>
              <a:rPr lang="ja-JP" altLang="en-US" sz="2000" dirty="0"/>
              <a:t>％だが</a:t>
            </a:r>
            <a:endParaRPr lang="en-US" altLang="ja-JP" sz="2000" dirty="0"/>
          </a:p>
          <a:p>
            <a:r>
              <a:rPr lang="ja-JP" altLang="en-US" sz="2000" dirty="0"/>
              <a:t>そのうちの</a:t>
            </a:r>
            <a:r>
              <a:rPr lang="en-US" altLang="ja-JP" sz="2000" dirty="0"/>
              <a:t>70.5</a:t>
            </a:r>
            <a:r>
              <a:rPr lang="ja-JP" altLang="en-US" sz="2000" dirty="0"/>
              <a:t>％（全体の</a:t>
            </a:r>
            <a:r>
              <a:rPr lang="en-US" altLang="ja-JP" sz="2000" dirty="0"/>
              <a:t>14.9</a:t>
            </a:r>
            <a:r>
              <a:rPr lang="ja-JP" altLang="en-US" sz="2000" dirty="0"/>
              <a:t>％相当）が「出品も購入もどちらもする」と</a:t>
            </a:r>
            <a:endParaRPr lang="en-US" altLang="ja-JP" sz="2000" dirty="0"/>
          </a:p>
          <a:p>
            <a:r>
              <a:rPr lang="ja-JP" altLang="en-US" sz="2000" dirty="0"/>
              <a:t>回答した「出品のみ」は</a:t>
            </a:r>
            <a:r>
              <a:rPr lang="en-US" altLang="ja-JP" sz="2000" dirty="0"/>
              <a:t>6.7</a:t>
            </a:r>
            <a:r>
              <a:rPr lang="ja-JP" altLang="en-US" sz="2000" dirty="0"/>
              <a:t>％（全体の</a:t>
            </a:r>
            <a:r>
              <a:rPr lang="en-US" altLang="ja-JP" sz="2000" dirty="0"/>
              <a:t>1.4</a:t>
            </a:r>
            <a:r>
              <a:rPr lang="ja-JP" altLang="en-US" sz="2000" dirty="0"/>
              <a:t>％相当）だった。年代別では</a:t>
            </a:r>
            <a:endParaRPr lang="en-US" altLang="ja-JP" sz="2000" dirty="0"/>
          </a:p>
          <a:p>
            <a:r>
              <a:rPr lang="en-US" altLang="ja-JP" sz="2000" dirty="0"/>
              <a:t>20</a:t>
            </a:r>
            <a:r>
              <a:rPr lang="ja-JP" altLang="en-US" sz="2000" dirty="0"/>
              <a:t>代の利用率が</a:t>
            </a:r>
            <a:r>
              <a:rPr lang="ja-JP" altLang="en-US" sz="2400" dirty="0"/>
              <a:t>もっとも</a:t>
            </a:r>
            <a:r>
              <a:rPr lang="ja-JP" altLang="en-US" sz="2000" dirty="0"/>
              <a:t>高く、世代が高くなるにつれ利用率が下がるが</a:t>
            </a:r>
            <a:endParaRPr lang="en-US" altLang="ja-JP" sz="2000" dirty="0"/>
          </a:p>
          <a:p>
            <a:r>
              <a:rPr lang="en-US" altLang="ja-JP" sz="2000" dirty="0"/>
              <a:t>1</a:t>
            </a:r>
            <a:r>
              <a:rPr lang="ja-JP" altLang="en-US" sz="2000" dirty="0"/>
              <a:t>年前より</a:t>
            </a:r>
            <a:r>
              <a:rPr lang="en-US" altLang="ja-JP" sz="2000" dirty="0"/>
              <a:t>30</a:t>
            </a:r>
            <a:r>
              <a:rPr lang="ja-JP" altLang="en-US" sz="2000" dirty="0"/>
              <a:t>代・</a:t>
            </a:r>
            <a:r>
              <a:rPr lang="en-US" altLang="ja-JP" sz="2000" dirty="0"/>
              <a:t>40</a:t>
            </a:r>
            <a:r>
              <a:rPr lang="ja-JP" altLang="en-US" sz="2000" dirty="0"/>
              <a:t>代・</a:t>
            </a:r>
            <a:r>
              <a:rPr lang="en-US" altLang="ja-JP" sz="2000" dirty="0"/>
              <a:t>60</a:t>
            </a:r>
            <a:r>
              <a:rPr lang="ja-JP" altLang="en-US" sz="2000" dirty="0"/>
              <a:t>代の利用率が伸びています</a:t>
            </a:r>
            <a:endParaRPr lang="en-US" altLang="ja-JP" sz="2000" dirty="0"/>
          </a:p>
          <a:p>
            <a:endParaRPr lang="en-US" altLang="ja-JP" sz="2000" dirty="0"/>
          </a:p>
          <a:p>
            <a:r>
              <a:rPr lang="ja-JP" altLang="en-US" sz="2000" dirty="0"/>
              <a:t>フリマサービスでは、「メルカリ」が</a:t>
            </a:r>
            <a:r>
              <a:rPr lang="en-US" altLang="ja-JP" sz="2000" dirty="0"/>
              <a:t>2216</a:t>
            </a:r>
            <a:r>
              <a:rPr lang="ja-JP" altLang="en-US" sz="2000" dirty="0"/>
              <a:t>万人（同＋</a:t>
            </a:r>
            <a:r>
              <a:rPr lang="en-US" altLang="ja-JP" sz="2000" dirty="0"/>
              <a:t>33</a:t>
            </a:r>
            <a:r>
              <a:rPr lang="ja-JP" altLang="en-US" sz="2000" dirty="0"/>
              <a:t>％）</a:t>
            </a:r>
            <a:endParaRPr lang="en-US" altLang="ja-JP" sz="2000" dirty="0"/>
          </a:p>
          <a:p>
            <a:r>
              <a:rPr lang="ja-JP" altLang="en-US" sz="2000" dirty="0"/>
              <a:t>「ラクマ」が</a:t>
            </a:r>
            <a:r>
              <a:rPr lang="en-US" altLang="ja-JP" sz="2000" dirty="0"/>
              <a:t>1115</a:t>
            </a:r>
            <a:r>
              <a:rPr lang="ja-JP" altLang="en-US" sz="2000" dirty="0"/>
              <a:t>万人</a:t>
            </a:r>
            <a:r>
              <a:rPr lang="en-US" altLang="ja-JP" sz="2000" dirty="0"/>
              <a:t>(</a:t>
            </a:r>
            <a:r>
              <a:rPr lang="ja-JP" altLang="en-US" sz="2000" dirty="0"/>
              <a:t>同＋</a:t>
            </a:r>
            <a:r>
              <a:rPr lang="en-US" altLang="ja-JP" sz="2000" dirty="0"/>
              <a:t>34</a:t>
            </a:r>
            <a:r>
              <a:rPr lang="ja-JP" altLang="en-US" sz="2000" dirty="0"/>
              <a:t>％</a:t>
            </a:r>
            <a:r>
              <a:rPr lang="en-US" altLang="ja-JP" sz="2000" dirty="0"/>
              <a:t>)</a:t>
            </a:r>
            <a:r>
              <a:rPr lang="ja-JP" altLang="en-US" sz="2000" dirty="0"/>
              <a:t>とそれぞれ大きく利用者数を伸ばしているので</a:t>
            </a:r>
            <a:endParaRPr lang="en-US" altLang="ja-JP" sz="2000" dirty="0"/>
          </a:p>
          <a:p>
            <a:r>
              <a:rPr kumimoji="1" lang="ja-JP" altLang="en-US" sz="2000" dirty="0"/>
              <a:t>今後成長のあるビジネスモデルと考えています</a:t>
            </a:r>
            <a:endParaRPr kumimoji="1" lang="en-US" altLang="ja-JP" sz="2000" dirty="0"/>
          </a:p>
          <a:p>
            <a:endParaRPr lang="en-US" altLang="ja-JP" sz="2000" dirty="0"/>
          </a:p>
          <a:p>
            <a:r>
              <a:rPr kumimoji="1" lang="ja-JP" altLang="en-US" sz="2000" dirty="0"/>
              <a:t>携帯利用者数（約</a:t>
            </a:r>
            <a:r>
              <a:rPr kumimoji="1" lang="en-US" altLang="ja-JP" sz="2000" dirty="0"/>
              <a:t>2</a:t>
            </a:r>
            <a:r>
              <a:rPr kumimoji="1" lang="ja-JP" altLang="en-US" sz="2000" dirty="0"/>
              <a:t>億</a:t>
            </a:r>
            <a:r>
              <a:rPr kumimoji="1" lang="en-US" altLang="ja-JP" sz="2000" dirty="0"/>
              <a:t>4600</a:t>
            </a:r>
            <a:r>
              <a:rPr kumimoji="1" lang="ja-JP" altLang="en-US" sz="2000" dirty="0"/>
              <a:t>万人）</a:t>
            </a:r>
            <a:r>
              <a:rPr kumimoji="1" lang="en-US" altLang="ja-JP" sz="2000" dirty="0"/>
              <a:t>×</a:t>
            </a:r>
            <a:r>
              <a:rPr kumimoji="1" lang="ja-JP" altLang="en-US" sz="2000" dirty="0"/>
              <a:t>フリマアプリ利用者数（</a:t>
            </a:r>
            <a:r>
              <a:rPr kumimoji="1" lang="en-US" altLang="ja-JP" sz="2000" dirty="0"/>
              <a:t>21.1%</a:t>
            </a:r>
            <a:r>
              <a:rPr kumimoji="1" lang="ja-JP" altLang="en-US" sz="2000" dirty="0"/>
              <a:t>）</a:t>
            </a:r>
            <a:endParaRPr kumimoji="1" lang="en-US" altLang="ja-JP" sz="2000" dirty="0"/>
          </a:p>
          <a:p>
            <a:r>
              <a:rPr lang="en-US" altLang="ja-JP" sz="2000" dirty="0"/>
              <a:t>=</a:t>
            </a:r>
            <a:r>
              <a:rPr lang="ja-JP" altLang="en-US" sz="2000" dirty="0"/>
              <a:t>約</a:t>
            </a:r>
            <a:r>
              <a:rPr lang="en-US" altLang="ja-JP" sz="2000" dirty="0"/>
              <a:t>4700</a:t>
            </a:r>
            <a:r>
              <a:rPr lang="ja-JP" altLang="en-US" sz="2000" dirty="0"/>
              <a:t>万人</a:t>
            </a:r>
            <a:endParaRPr kumimoji="1" lang="en-US" altLang="ja-JP" sz="2000" dirty="0"/>
          </a:p>
          <a:p>
            <a:endParaRPr lang="en-US" altLang="ja-JP" sz="2000" dirty="0"/>
          </a:p>
          <a:p>
            <a:endParaRPr kumimoji="1" lang="en-US" altLang="ja-JP" sz="2000" dirty="0"/>
          </a:p>
          <a:p>
            <a:endParaRPr kumimoji="1" lang="ja-JP" altLang="en-US" sz="2000" dirty="0"/>
          </a:p>
        </p:txBody>
      </p:sp>
    </p:spTree>
    <p:extLst>
      <p:ext uri="{BB962C8B-B14F-4D97-AF65-F5344CB8AC3E}">
        <p14:creationId xmlns:p14="http://schemas.microsoft.com/office/powerpoint/2010/main" val="399480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A82BC-AADB-4BDC-8473-0EC102A9A91C}"/>
              </a:ext>
            </a:extLst>
          </p:cNvPr>
          <p:cNvSpPr>
            <a:spLocks noGrp="1"/>
          </p:cNvSpPr>
          <p:nvPr>
            <p:ph type="title"/>
          </p:nvPr>
        </p:nvSpPr>
        <p:spPr/>
        <p:txBody>
          <a:bodyPr/>
          <a:lstStyle/>
          <a:p>
            <a:endParaRPr kumimoji="1" lang="ja-JP" altLang="en-US"/>
          </a:p>
        </p:txBody>
      </p:sp>
      <p:pic>
        <p:nvPicPr>
          <p:cNvPr id="13" name="図 12">
            <a:extLst>
              <a:ext uri="{FF2B5EF4-FFF2-40B4-BE49-F238E27FC236}">
                <a16:creationId xmlns:a16="http://schemas.microsoft.com/office/drawing/2014/main" id="{27D661DC-2A86-4399-AA11-4BD2D2906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70" y="145299"/>
            <a:ext cx="2774995" cy="4561838"/>
          </a:xfrm>
          <a:prstGeom prst="rect">
            <a:avLst/>
          </a:prstGeom>
        </p:spPr>
      </p:pic>
      <p:pic>
        <p:nvPicPr>
          <p:cNvPr id="15" name="図 14">
            <a:extLst>
              <a:ext uri="{FF2B5EF4-FFF2-40B4-BE49-F238E27FC236}">
                <a16:creationId xmlns:a16="http://schemas.microsoft.com/office/drawing/2014/main" id="{487A531D-7E94-431D-BDF6-C4112A4536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400" y="145299"/>
            <a:ext cx="2775600" cy="4671689"/>
          </a:xfrm>
          <a:prstGeom prst="rect">
            <a:avLst/>
          </a:prstGeom>
        </p:spPr>
      </p:pic>
      <p:pic>
        <p:nvPicPr>
          <p:cNvPr id="17" name="図 16">
            <a:extLst>
              <a:ext uri="{FF2B5EF4-FFF2-40B4-BE49-F238E27FC236}">
                <a16:creationId xmlns:a16="http://schemas.microsoft.com/office/drawing/2014/main" id="{20B3B2AD-CF9F-4603-A852-538229ACA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35" y="145298"/>
            <a:ext cx="2775600" cy="4671689"/>
          </a:xfrm>
          <a:prstGeom prst="rect">
            <a:avLst/>
          </a:prstGeom>
        </p:spPr>
      </p:pic>
      <p:pic>
        <p:nvPicPr>
          <p:cNvPr id="19" name="図 18">
            <a:extLst>
              <a:ext uri="{FF2B5EF4-FFF2-40B4-BE49-F238E27FC236}">
                <a16:creationId xmlns:a16="http://schemas.microsoft.com/office/drawing/2014/main" id="{FBEE516D-3BFB-4984-A0F3-9505566EB9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0870" y="145298"/>
            <a:ext cx="2775600" cy="4571358"/>
          </a:xfrm>
          <a:prstGeom prst="rect">
            <a:avLst/>
          </a:prstGeom>
        </p:spPr>
      </p:pic>
      <p:sp>
        <p:nvSpPr>
          <p:cNvPr id="21" name="テキスト ボックス 20">
            <a:extLst>
              <a:ext uri="{FF2B5EF4-FFF2-40B4-BE49-F238E27FC236}">
                <a16:creationId xmlns:a16="http://schemas.microsoft.com/office/drawing/2014/main" id="{01AB2365-0D32-4967-91F2-CBD7BB4550C5}"/>
              </a:ext>
            </a:extLst>
          </p:cNvPr>
          <p:cNvSpPr txBox="1"/>
          <p:nvPr/>
        </p:nvSpPr>
        <p:spPr>
          <a:xfrm>
            <a:off x="1080052" y="5144459"/>
            <a:ext cx="7487478" cy="369332"/>
          </a:xfrm>
          <a:prstGeom prst="rect">
            <a:avLst/>
          </a:prstGeom>
          <a:noFill/>
        </p:spPr>
        <p:txBody>
          <a:bodyPr wrap="square" rtlCol="0">
            <a:spAutoFit/>
          </a:bodyPr>
          <a:lstStyle/>
          <a:p>
            <a:r>
              <a:rPr kumimoji="1" lang="ja-JP" altLang="en-US" dirty="0"/>
              <a:t>① 例えば日常でいらなくなった物を</a:t>
            </a:r>
            <a:r>
              <a:rPr lang="ja-JP" altLang="en-US" dirty="0"/>
              <a:t>ラインで報告</a:t>
            </a:r>
            <a:endParaRPr lang="en-US" altLang="ja-JP" dirty="0"/>
          </a:p>
        </p:txBody>
      </p:sp>
      <p:sp>
        <p:nvSpPr>
          <p:cNvPr id="22" name="矢印: 右 21">
            <a:extLst>
              <a:ext uri="{FF2B5EF4-FFF2-40B4-BE49-F238E27FC236}">
                <a16:creationId xmlns:a16="http://schemas.microsoft.com/office/drawing/2014/main" id="{00DBB7C0-3FDF-4D2F-8675-AE480DC6AF9F}"/>
              </a:ext>
            </a:extLst>
          </p:cNvPr>
          <p:cNvSpPr/>
          <p:nvPr/>
        </p:nvSpPr>
        <p:spPr>
          <a:xfrm>
            <a:off x="563217" y="5513791"/>
            <a:ext cx="463826" cy="44968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5017720-5EB0-4B6B-A9BA-DB8A4D6B7F9B}"/>
              </a:ext>
            </a:extLst>
          </p:cNvPr>
          <p:cNvSpPr txBox="1"/>
          <p:nvPr/>
        </p:nvSpPr>
        <p:spPr>
          <a:xfrm>
            <a:off x="1066801" y="5608285"/>
            <a:ext cx="7487478" cy="369332"/>
          </a:xfrm>
          <a:prstGeom prst="rect">
            <a:avLst/>
          </a:prstGeom>
          <a:noFill/>
        </p:spPr>
        <p:txBody>
          <a:bodyPr wrap="square" rtlCol="0">
            <a:spAutoFit/>
          </a:bodyPr>
          <a:lstStyle/>
          <a:p>
            <a:r>
              <a:rPr lang="ja-JP" altLang="en-US" dirty="0"/>
              <a:t>② 講師のリサーチを元に相場状況確認</a:t>
            </a:r>
            <a:endParaRPr lang="en-US" altLang="ja-JP" dirty="0"/>
          </a:p>
        </p:txBody>
      </p:sp>
      <p:sp>
        <p:nvSpPr>
          <p:cNvPr id="24" name="矢印: 右 23">
            <a:extLst>
              <a:ext uri="{FF2B5EF4-FFF2-40B4-BE49-F238E27FC236}">
                <a16:creationId xmlns:a16="http://schemas.microsoft.com/office/drawing/2014/main" id="{E5820234-C7E2-4754-A228-7EB545AF27D1}"/>
              </a:ext>
            </a:extLst>
          </p:cNvPr>
          <p:cNvSpPr/>
          <p:nvPr/>
        </p:nvSpPr>
        <p:spPr>
          <a:xfrm>
            <a:off x="557145" y="6070381"/>
            <a:ext cx="467110" cy="44968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EF5358D-A85B-4C47-96C3-3AE98451A020}"/>
              </a:ext>
            </a:extLst>
          </p:cNvPr>
          <p:cNvSpPr txBox="1"/>
          <p:nvPr/>
        </p:nvSpPr>
        <p:spPr>
          <a:xfrm>
            <a:off x="1080052" y="6138910"/>
            <a:ext cx="7540489" cy="369332"/>
          </a:xfrm>
          <a:prstGeom prst="rect">
            <a:avLst/>
          </a:prstGeom>
          <a:noFill/>
        </p:spPr>
        <p:txBody>
          <a:bodyPr wrap="square" rtlCol="0">
            <a:spAutoFit/>
          </a:bodyPr>
          <a:lstStyle/>
          <a:p>
            <a:r>
              <a:rPr kumimoji="1" lang="ja-JP" altLang="en-US" dirty="0"/>
              <a:t>③ ②の情報に加え商品説明、</a:t>
            </a:r>
            <a:r>
              <a:rPr lang="ja-JP" altLang="en-US" dirty="0"/>
              <a:t>出品</a:t>
            </a:r>
            <a:r>
              <a:rPr kumimoji="1" lang="ja-JP" altLang="en-US" dirty="0"/>
              <a:t>画像を提示</a:t>
            </a:r>
            <a:endParaRPr lang="en-US" altLang="ja-JP" dirty="0"/>
          </a:p>
        </p:txBody>
      </p:sp>
    </p:spTree>
    <p:extLst>
      <p:ext uri="{BB962C8B-B14F-4D97-AF65-F5344CB8AC3E}">
        <p14:creationId xmlns:p14="http://schemas.microsoft.com/office/powerpoint/2010/main" val="2379928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EA82BC-AADB-4BDC-8473-0EC102A9A91C}"/>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7B9131AE-7C9B-4EED-A2B7-697E9B784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39" y="740173"/>
            <a:ext cx="3029870" cy="3490808"/>
          </a:xfrm>
          <a:prstGeom prst="rect">
            <a:avLst/>
          </a:prstGeom>
        </p:spPr>
      </p:pic>
      <p:pic>
        <p:nvPicPr>
          <p:cNvPr id="8" name="図 7">
            <a:extLst>
              <a:ext uri="{FF2B5EF4-FFF2-40B4-BE49-F238E27FC236}">
                <a16:creationId xmlns:a16="http://schemas.microsoft.com/office/drawing/2014/main" id="{05327D97-3FF0-4B36-B4F5-399401732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179" y="246305"/>
            <a:ext cx="2704821" cy="4478545"/>
          </a:xfrm>
          <a:prstGeom prst="rect">
            <a:avLst/>
          </a:prstGeom>
        </p:spPr>
      </p:pic>
      <p:pic>
        <p:nvPicPr>
          <p:cNvPr id="10" name="図 9">
            <a:extLst>
              <a:ext uri="{FF2B5EF4-FFF2-40B4-BE49-F238E27FC236}">
                <a16:creationId xmlns:a16="http://schemas.microsoft.com/office/drawing/2014/main" id="{0D737DB2-004A-4E9C-AD07-953944358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270" y="246305"/>
            <a:ext cx="2517922" cy="4478545"/>
          </a:xfrm>
          <a:prstGeom prst="rect">
            <a:avLst/>
          </a:prstGeom>
        </p:spPr>
      </p:pic>
      <p:pic>
        <p:nvPicPr>
          <p:cNvPr id="12" name="図 11">
            <a:extLst>
              <a:ext uri="{FF2B5EF4-FFF2-40B4-BE49-F238E27FC236}">
                <a16:creationId xmlns:a16="http://schemas.microsoft.com/office/drawing/2014/main" id="{E6DE8179-CC1B-4CDD-A36C-6C7BA5943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820" y="246306"/>
            <a:ext cx="2767906" cy="4570860"/>
          </a:xfrm>
          <a:prstGeom prst="rect">
            <a:avLst/>
          </a:prstGeom>
        </p:spPr>
      </p:pic>
      <p:sp>
        <p:nvSpPr>
          <p:cNvPr id="13" name="テキスト ボックス 12">
            <a:extLst>
              <a:ext uri="{FF2B5EF4-FFF2-40B4-BE49-F238E27FC236}">
                <a16:creationId xmlns:a16="http://schemas.microsoft.com/office/drawing/2014/main" id="{A46F8CD4-4581-45E0-8D43-1E0E3B936787}"/>
              </a:ext>
            </a:extLst>
          </p:cNvPr>
          <p:cNvSpPr txBox="1"/>
          <p:nvPr/>
        </p:nvSpPr>
        <p:spPr>
          <a:xfrm>
            <a:off x="934278" y="5015948"/>
            <a:ext cx="9819861" cy="1569660"/>
          </a:xfrm>
          <a:prstGeom prst="rect">
            <a:avLst/>
          </a:prstGeom>
          <a:noFill/>
        </p:spPr>
        <p:txBody>
          <a:bodyPr wrap="square" rtlCol="0">
            <a:spAutoFit/>
          </a:bodyPr>
          <a:lstStyle/>
          <a:p>
            <a:r>
              <a:rPr kumimoji="1" lang="ja-JP" altLang="en-US" sz="2400" dirty="0"/>
              <a:t>例えば定価</a:t>
            </a:r>
            <a:r>
              <a:rPr kumimoji="1" lang="en-US" altLang="ja-JP" sz="2400" dirty="0"/>
              <a:t>1~2</a:t>
            </a:r>
            <a:r>
              <a:rPr kumimoji="1" lang="ja-JP" altLang="en-US" sz="2400" dirty="0"/>
              <a:t>万円が、フリマだと</a:t>
            </a:r>
            <a:r>
              <a:rPr lang="ja-JP" altLang="en-US" sz="2400" dirty="0"/>
              <a:t>約</a:t>
            </a:r>
            <a:r>
              <a:rPr lang="en-US" altLang="ja-JP" sz="2400" dirty="0"/>
              <a:t>2</a:t>
            </a:r>
            <a:r>
              <a:rPr lang="ja-JP" altLang="en-US" sz="2400" dirty="0"/>
              <a:t>倍の価格で取引されており</a:t>
            </a:r>
            <a:endParaRPr lang="en-US" altLang="ja-JP" sz="2400" dirty="0"/>
          </a:p>
          <a:p>
            <a:r>
              <a:rPr kumimoji="1" lang="ja-JP" altLang="en-US" sz="2400" dirty="0"/>
              <a:t>情報を持っているか、持っていないかだけで利益を出せるのか</a:t>
            </a:r>
            <a:endParaRPr kumimoji="1" lang="en-US" altLang="ja-JP" sz="2400" dirty="0"/>
          </a:p>
          <a:p>
            <a:r>
              <a:rPr kumimoji="1" lang="ja-JP" altLang="en-US" sz="2400" dirty="0"/>
              <a:t>物販の強みです</a:t>
            </a:r>
            <a:endParaRPr kumimoji="1" lang="en-US" altLang="ja-JP" sz="2400" dirty="0"/>
          </a:p>
          <a:p>
            <a:endParaRPr kumimoji="1" lang="ja-JP" altLang="en-US" sz="2400" dirty="0"/>
          </a:p>
        </p:txBody>
      </p:sp>
    </p:spTree>
    <p:extLst>
      <p:ext uri="{BB962C8B-B14F-4D97-AF65-F5344CB8AC3E}">
        <p14:creationId xmlns:p14="http://schemas.microsoft.com/office/powerpoint/2010/main" val="37859775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TotalTime>
  <Words>791</Words>
  <Application>Microsoft Office PowerPoint</Application>
  <PresentationFormat>ワイド画面</PresentationFormat>
  <Paragraphs>105</Paragraphs>
  <Slides>22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22</vt:i4>
      </vt:variant>
    </vt:vector>
  </HeadingPairs>
  <TitlesOfParts>
    <vt:vector size="26" baseType="lpstr">
      <vt:lpstr>游ゴシック Light</vt:lpstr>
      <vt:lpstr>游ゴシック</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物販ビジネススクール　 　コンテンツ内容</vt:lpstr>
      <vt:lpstr>１．サプリリスト</vt:lpstr>
      <vt:lpstr>２．配達案件（期間限定）</vt:lpstr>
      <vt:lpstr>３．アパレル</vt:lpstr>
      <vt:lpstr>４．電脳仕入れ</vt:lpstr>
      <vt:lpstr>５．店舗仕入れ</vt:lpstr>
      <vt:lpstr>６．不用品</vt:lpstr>
      <vt:lpstr>７．その他</vt:lpstr>
      <vt:lpstr>コンテンツ料金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惇史 山本</dc:creator>
  <cp:lastModifiedBy>惇史 山本</cp:lastModifiedBy>
  <cp:revision>76</cp:revision>
  <cp:lastPrinted>2020-07-03T09:46:13Z</cp:lastPrinted>
  <dcterms:created xsi:type="dcterms:W3CDTF">2020-06-13T03:57:02Z</dcterms:created>
  <dcterms:modified xsi:type="dcterms:W3CDTF">2020-08-29T06:44:27Z</dcterms:modified>
</cp:coreProperties>
</file>